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Lst>
  <p:notesMasterIdLst>
    <p:notesMasterId r:id="rId97"/>
  </p:notesMasterIdLst>
  <p:sldIdLst>
    <p:sldId id="256" r:id="rId2"/>
    <p:sldId id="435" r:id="rId3"/>
    <p:sldId id="440" r:id="rId4"/>
    <p:sldId id="452" r:id="rId5"/>
    <p:sldId id="453" r:id="rId6"/>
    <p:sldId id="454" r:id="rId7"/>
    <p:sldId id="455" r:id="rId8"/>
    <p:sldId id="456" r:id="rId9"/>
    <p:sldId id="457" r:id="rId10"/>
    <p:sldId id="441" r:id="rId11"/>
    <p:sldId id="471" r:id="rId12"/>
    <p:sldId id="472" r:id="rId13"/>
    <p:sldId id="473" r:id="rId14"/>
    <p:sldId id="475" r:id="rId15"/>
    <p:sldId id="476" r:id="rId16"/>
    <p:sldId id="477" r:id="rId17"/>
    <p:sldId id="442" r:id="rId18"/>
    <p:sldId id="478" r:id="rId19"/>
    <p:sldId id="479" r:id="rId20"/>
    <p:sldId id="480" r:id="rId21"/>
    <p:sldId id="481" r:id="rId22"/>
    <p:sldId id="482" r:id="rId23"/>
    <p:sldId id="484" r:id="rId24"/>
    <p:sldId id="485" r:id="rId25"/>
    <p:sldId id="486" r:id="rId26"/>
    <p:sldId id="487" r:id="rId27"/>
    <p:sldId id="489" r:id="rId28"/>
    <p:sldId id="490" r:id="rId29"/>
    <p:sldId id="491" r:id="rId30"/>
    <p:sldId id="492" r:id="rId31"/>
    <p:sldId id="493" r:id="rId32"/>
    <p:sldId id="494" r:id="rId33"/>
    <p:sldId id="526" r:id="rId34"/>
    <p:sldId id="527" r:id="rId35"/>
    <p:sldId id="531" r:id="rId36"/>
    <p:sldId id="528" r:id="rId37"/>
    <p:sldId id="532" r:id="rId38"/>
    <p:sldId id="533" r:id="rId39"/>
    <p:sldId id="483" r:id="rId40"/>
    <p:sldId id="443" r:id="rId41"/>
    <p:sldId id="548" r:id="rId42"/>
    <p:sldId id="549" r:id="rId43"/>
    <p:sldId id="550" r:id="rId44"/>
    <p:sldId id="551" r:id="rId45"/>
    <p:sldId id="552" r:id="rId46"/>
    <p:sldId id="554" r:id="rId47"/>
    <p:sldId id="553" r:id="rId48"/>
    <p:sldId id="444" r:id="rId49"/>
    <p:sldId id="555" r:id="rId50"/>
    <p:sldId id="558" r:id="rId51"/>
    <p:sldId id="556" r:id="rId52"/>
    <p:sldId id="557" r:id="rId53"/>
    <p:sldId id="559" r:id="rId54"/>
    <p:sldId id="560" r:id="rId55"/>
    <p:sldId id="562" r:id="rId56"/>
    <p:sldId id="564" r:id="rId57"/>
    <p:sldId id="563" r:id="rId58"/>
    <p:sldId id="565" r:id="rId59"/>
    <p:sldId id="561" r:id="rId60"/>
    <p:sldId id="445" r:id="rId61"/>
    <p:sldId id="567" r:id="rId62"/>
    <p:sldId id="568" r:id="rId63"/>
    <p:sldId id="569" r:id="rId64"/>
    <p:sldId id="570" r:id="rId65"/>
    <p:sldId id="571" r:id="rId66"/>
    <p:sldId id="572" r:id="rId67"/>
    <p:sldId id="573" r:id="rId68"/>
    <p:sldId id="574" r:id="rId69"/>
    <p:sldId id="575" r:id="rId70"/>
    <p:sldId id="576" r:id="rId71"/>
    <p:sldId id="577" r:id="rId72"/>
    <p:sldId id="578" r:id="rId73"/>
    <p:sldId id="446" r:id="rId74"/>
    <p:sldId id="579" r:id="rId75"/>
    <p:sldId id="580" r:id="rId76"/>
    <p:sldId id="581" r:id="rId77"/>
    <p:sldId id="582" r:id="rId78"/>
    <p:sldId id="583" r:id="rId79"/>
    <p:sldId id="584" r:id="rId80"/>
    <p:sldId id="585" r:id="rId81"/>
    <p:sldId id="586" r:id="rId82"/>
    <p:sldId id="587" r:id="rId83"/>
    <p:sldId id="588" r:id="rId84"/>
    <p:sldId id="589" r:id="rId85"/>
    <p:sldId id="590" r:id="rId86"/>
    <p:sldId id="591" r:id="rId87"/>
    <p:sldId id="593" r:id="rId88"/>
    <p:sldId id="594" r:id="rId89"/>
    <p:sldId id="595" r:id="rId90"/>
    <p:sldId id="596" r:id="rId91"/>
    <p:sldId id="448" r:id="rId92"/>
    <p:sldId id="597" r:id="rId93"/>
    <p:sldId id="598" r:id="rId94"/>
    <p:sldId id="599" r:id="rId95"/>
    <p:sldId id="450" r:id="rId9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3300"/>
    <a:srgbClr val="FFCC66"/>
    <a:srgbClr val="EAEAEA"/>
    <a:srgbClr val="A50021"/>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11" autoAdjust="0"/>
    <p:restoredTop sz="94675" autoAdjust="0"/>
  </p:normalViewPr>
  <p:slideViewPr>
    <p:cSldViewPr snapToGrid="0">
      <p:cViewPr varScale="1">
        <p:scale>
          <a:sx n="83" d="100"/>
          <a:sy n="83" d="100"/>
        </p:scale>
        <p:origin x="-13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5553DA4-8E42-4430-9B75-C0CB2FF86DC0}" type="slidenum">
              <a:rPr lang="en-US"/>
              <a:pPr>
                <a:defRPr/>
              </a:pPr>
              <a:t>‹#›</a:t>
            </a:fld>
            <a:endParaRPr lang="en-US"/>
          </a:p>
        </p:txBody>
      </p:sp>
    </p:spTree>
    <p:extLst>
      <p:ext uri="{BB962C8B-B14F-4D97-AF65-F5344CB8AC3E}">
        <p14:creationId xmlns:p14="http://schemas.microsoft.com/office/powerpoint/2010/main" val="1124195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E8864D0-3CBE-4737-8223-73678754424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05F7A-790D-426A-8A29-CB2E99FFBECA}" type="slidenum">
              <a:rPr lang="en-US"/>
              <a:pPr/>
              <a:t>18</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165CF-A3BB-4B46-9187-7190D9B0C499}" type="slidenum">
              <a:rPr lang="en-US"/>
              <a:pPr/>
              <a:t>23</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33C9-17F3-4835-ABE1-670934A002D3}" type="slidenum">
              <a:rPr lang="en-US"/>
              <a:pPr/>
              <a:t>24</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DF3C5-62DD-42CD-ADAB-99E32E620CD9}" type="slidenum">
              <a:rPr lang="en-US"/>
              <a:pPr/>
              <a:t>25</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627FD-E0B1-45B4-8136-88FD80BF454B}" type="slidenum">
              <a:rPr lang="en-US"/>
              <a:pPr/>
              <a:t>26</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2A535-DF50-433D-8773-21E75D2A7140}" type="slidenum">
              <a:rPr lang="en-US"/>
              <a:pPr/>
              <a:t>27</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2DAB1-CECE-49C5-B775-5829414CF399}" type="slidenum">
              <a:rPr lang="en-US"/>
              <a:pPr/>
              <a:t>28</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E6A7E-B667-4FA4-8014-F343E3F80920}" type="slidenum">
              <a:rPr lang="en-US"/>
              <a:pPr/>
              <a:t>29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67943-AC02-4CAB-8C68-6A998827D476}" type="slidenum">
              <a:rPr lang="en-US"/>
              <a:pPr/>
              <a:t>30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D773E-35CE-4246-A86C-14B60229B8FC}" type="slidenum">
              <a:rPr lang="en-US"/>
              <a:pPr/>
              <a:t>31</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6FF63-9433-43D0-BB80-C82906A03134}" type="slidenum">
              <a:rPr lang="en-US"/>
              <a:pPr/>
              <a:t>4</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F3B67-CDCA-4445-A9AE-E4C1AE4E2B03}" type="slidenum">
              <a:rPr lang="en-US"/>
              <a:pPr/>
              <a:t>32</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7A08D-5551-46CF-96DA-76E14E293464}" type="slidenum">
              <a:rPr lang="en-US"/>
              <a:pPr/>
              <a:t>41</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29747-DC54-4C9D-BC7C-435A241EA0B1}" type="slidenum">
              <a:rPr lang="en-US"/>
              <a:pPr/>
              <a:t>42</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78475-2E88-46FA-B47D-E925F5F0F193}" type="slidenum">
              <a:rPr lang="en-US"/>
              <a:pPr/>
              <a:t>50</a:t>
            </a:fld>
            <a:endParaRPr lang="en-US"/>
          </a:p>
        </p:txBody>
      </p:sp>
      <p:sp>
        <p:nvSpPr>
          <p:cNvPr id="402434" name="Rectangle 2"/>
          <p:cNvSpPr>
            <a:spLocks noRo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8DCDD-FA8B-4D85-8B0B-EA52416BD4DA}" type="slidenum">
              <a:rPr lang="en-US"/>
              <a:pPr/>
              <a:t>54</a:t>
            </a:fld>
            <a:endParaRPr lang="en-US"/>
          </a:p>
        </p:txBody>
      </p:sp>
      <p:sp>
        <p:nvSpPr>
          <p:cNvPr id="375810" name="Rectangle 2"/>
          <p:cNvSpPr>
            <a:spLocks noRo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C2F78-890B-4917-A3A4-5AA1479BD0A0}" type="slidenum">
              <a:rPr lang="en-US"/>
              <a:pPr/>
              <a:t>55</a:t>
            </a:fld>
            <a:endParaRPr lang="en-US"/>
          </a:p>
        </p:txBody>
      </p:sp>
      <p:sp>
        <p:nvSpPr>
          <p:cNvPr id="406530" name="Rectangle 2"/>
          <p:cNvSpPr>
            <a:spLocks noRo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3C473-D47A-403F-94C0-8F47920D2333}" type="slidenum">
              <a:rPr lang="en-US"/>
              <a:pPr/>
              <a:t>56</a:t>
            </a:fld>
            <a:endParaRPr lang="en-US"/>
          </a:p>
        </p:txBody>
      </p:sp>
      <p:sp>
        <p:nvSpPr>
          <p:cNvPr id="408578" name="Rectangle 2"/>
          <p:cNvSpPr>
            <a:spLocks noRo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399CF-82E3-4A96-BDC9-377AE06EEF69}" type="slidenum">
              <a:rPr lang="en-US"/>
              <a:pPr/>
              <a:t>57</a:t>
            </a:fld>
            <a:endParaRPr lang="en-US"/>
          </a:p>
        </p:txBody>
      </p:sp>
      <p:sp>
        <p:nvSpPr>
          <p:cNvPr id="407554" name="Rectangle 2"/>
          <p:cNvSpPr>
            <a:spLocks noRo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BFFDB-54BE-4911-A0EB-1743A0BE7920}" type="slidenum">
              <a:rPr lang="en-US"/>
              <a:pPr/>
              <a:t>58</a:t>
            </a:fld>
            <a:endParaRPr lang="en-US"/>
          </a:p>
        </p:txBody>
      </p:sp>
      <p:sp>
        <p:nvSpPr>
          <p:cNvPr id="418818" name="Rectangle 2"/>
          <p:cNvSpPr>
            <a:spLocks noRo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FD758-E3F2-4403-BEC6-192506D5109B}" type="slidenum">
              <a:rPr lang="en-US"/>
              <a:pPr/>
              <a:t>59</a:t>
            </a:fld>
            <a:endParaRPr lang="en-US"/>
          </a:p>
        </p:txBody>
      </p:sp>
      <p:sp>
        <p:nvSpPr>
          <p:cNvPr id="392194" name="Rectangle 2"/>
          <p:cNvSpPr>
            <a:spLocks noRo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4E387-A5E2-457D-BD06-020BC9AE3F14}" type="slidenum">
              <a:rPr lang="en-US"/>
              <a:pPr/>
              <a:t>5</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64ECD-29C0-4DEE-A783-301FC0395AA7}" type="slidenum">
              <a:rPr lang="en-US"/>
              <a:pPr/>
              <a:t>6</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AE297-8722-474C-AE2A-0B1EE5CFE430}" type="slidenum">
              <a:rPr lang="en-US"/>
              <a:pPr/>
              <a:t>7</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CCE26-3CFE-4586-A866-DDCD66EB4ECD}" type="slidenum">
              <a:rPr lang="en-US"/>
              <a:pPr/>
              <a:t>8</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4FE6F-237E-444A-8B13-460FB2905009}" type="slidenum">
              <a:rPr lang="en-US"/>
              <a:pPr/>
              <a:t>14</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9D5A4-70E8-4D82-B242-F08184D5D825}" type="slidenum">
              <a:rPr lang="en-US"/>
              <a:pPr/>
              <a:t>15</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E8064-6510-431B-80FB-DD91BFD4CB0F}" type="slidenum">
              <a:rPr lang="en-US"/>
              <a:pPr/>
              <a:t>16</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A75F9087-5018-41BD-BE31-82F6FAF0C214}" type="datetime1">
              <a:rPr lang="en-US" smtClean="0"/>
              <a:t>8/18/2013</a:t>
            </a:fld>
            <a:endParaRPr lang="en-US"/>
          </a:p>
        </p:txBody>
      </p:sp>
      <p:sp>
        <p:nvSpPr>
          <p:cNvPr id="11" name="Slide Number Placeholder 10"/>
          <p:cNvSpPr>
            <a:spLocks noGrp="1"/>
          </p:cNvSpPr>
          <p:nvPr>
            <p:ph type="sldNum" sz="quarter" idx="11"/>
          </p:nvPr>
        </p:nvSpPr>
        <p:spPr/>
        <p:txBody>
          <a:bodyPr/>
          <a:lstStyle/>
          <a:p>
            <a:fld id="{A0033636-9917-460E-9CE9-F080376AA859}" type="slidenum">
              <a:rPr lang="en-US" smtClean="0"/>
              <a:pPr/>
              <a:t>‹#›</a:t>
            </a:fld>
            <a:endParaRPr lang="en-US"/>
          </a:p>
        </p:txBody>
      </p:sp>
      <p:sp>
        <p:nvSpPr>
          <p:cNvPr id="12" name="Footer Placeholder 11"/>
          <p:cNvSpPr>
            <a:spLocks noGrp="1"/>
          </p:cNvSpPr>
          <p:nvPr>
            <p:ph type="ftr" sz="quarter" idx="12"/>
          </p:nvPr>
        </p:nvSpPr>
        <p:spPr>
          <a:xfrm>
            <a:off x="3124200" y="6457950"/>
            <a:ext cx="2895600" cy="266700"/>
          </a:xfrm>
          <a:prstGeom prst="rect">
            <a:avLst/>
          </a:prstGeom>
        </p:spPr>
        <p:txBody>
          <a:bodyPr/>
          <a:lstStyle>
            <a:lvl1pPr>
              <a:defRPr sz="900" b="1">
                <a:solidFill>
                  <a:schemeClr val="tx1"/>
                </a:solidFill>
              </a:defRPr>
            </a:lvl1pPr>
          </a:lstStyle>
          <a:p>
            <a:r>
              <a:rPr lang="en-US" dirty="0" smtClean="0"/>
              <a:t>Copyright © Carl M. Burnett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1933575"/>
            <a:ext cx="8607425" cy="4192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2"/>
          </p:nvPr>
        </p:nvSpPr>
        <p:spPr/>
        <p:txBody>
          <a:bodyPr/>
          <a:lstStyle/>
          <a:p>
            <a:fld id="{BAE93448-F6BA-4136-B55C-5EEFF580145A}" type="datetime1">
              <a:rPr lang="en-US" smtClean="0"/>
              <a:t>8/18/2013</a:t>
            </a:fld>
            <a:endParaRPr lang="en-US"/>
          </a:p>
        </p:txBody>
      </p:sp>
      <p:sp>
        <p:nvSpPr>
          <p:cNvPr id="8" name="Slide Number Placeholder 7"/>
          <p:cNvSpPr>
            <a:spLocks noGrp="1"/>
          </p:cNvSpPr>
          <p:nvPr>
            <p:ph type="sldNum" sz="quarter" idx="14"/>
          </p:nvPr>
        </p:nvSpPr>
        <p:spPr/>
        <p:txBody>
          <a:bodyPr/>
          <a:lstStyle/>
          <a:p>
            <a:pPr>
              <a:defRPr/>
            </a:pPr>
            <a:fld id="{271A1C3F-89AB-411A-A18A-0A2D118E12CC}" type="slidenum">
              <a:rPr lang="en-US" smtClean="0"/>
              <a:pPr>
                <a:defRPr/>
              </a:pPr>
              <a:t>‹#›</a:t>
            </a:fld>
            <a:endParaRPr lang="en-US"/>
          </a:p>
        </p:txBody>
      </p:sp>
      <p:sp>
        <p:nvSpPr>
          <p:cNvPr id="9" name="Footer Placeholder 11"/>
          <p:cNvSpPr txBox="1">
            <a:spLocks/>
          </p:cNvSpPr>
          <p:nvPr userDrawn="1"/>
        </p:nvSpPr>
        <p:spPr>
          <a:xfrm>
            <a:off x="3124200" y="6477000"/>
            <a:ext cx="2895600" cy="266700"/>
          </a:xfrm>
          <a:prstGeom prst="rect">
            <a:avLst/>
          </a:prstGeom>
        </p:spPr>
        <p:txBody>
          <a:bodyPr vert="horz" lIns="91440" tIns="45720" rIns="91440" bIns="45720" rtlCol="0" anchor="ctr"/>
          <a:lstStyle>
            <a:lvl1pPr>
              <a:defRPr sz="900" b="1">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Arial" charset="0"/>
                <a:ea typeface="+mn-ea"/>
                <a:cs typeface="Arial" charset="0"/>
              </a:rPr>
              <a:t>Copyright © Carl M. Burnett</a:t>
            </a:r>
            <a:endParaRPr kumimoji="0" lang="en-US" sz="9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1276350"/>
            <a:ext cx="2187575" cy="484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1285875"/>
            <a:ext cx="6410325" cy="4840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p:cNvSpPr>
          <p:nvPr>
            <p:ph type="dt" sz="half" idx="12"/>
          </p:nvPr>
        </p:nvSpPr>
        <p:spPr/>
        <p:txBody>
          <a:bodyPr/>
          <a:lstStyle/>
          <a:p>
            <a:fld id="{65921BF4-917A-4F7D-86C7-D057DA9CF0C2}" type="datetime1">
              <a:rPr lang="en-US" smtClean="0"/>
              <a:t>8/18/2013</a:t>
            </a:fld>
            <a:endParaRPr lang="en-US"/>
          </a:p>
        </p:txBody>
      </p:sp>
      <p:sp>
        <p:nvSpPr>
          <p:cNvPr id="8" name="Slide Number Placeholder 7"/>
          <p:cNvSpPr>
            <a:spLocks noGrp="1"/>
          </p:cNvSpPr>
          <p:nvPr>
            <p:ph type="sldNum" sz="quarter" idx="14"/>
          </p:nvPr>
        </p:nvSpPr>
        <p:spPr/>
        <p:txBody>
          <a:bodyPr/>
          <a:lstStyle/>
          <a:p>
            <a:pPr>
              <a:defRPr/>
            </a:pPr>
            <a:fld id="{AA410A12-F99A-4631-87E6-0E5BE70814B1}" type="slidenum">
              <a:rPr lang="en-US" smtClean="0"/>
              <a:pPr>
                <a:defRPr/>
              </a:pPr>
              <a:t>‹#›</a:t>
            </a:fld>
            <a:endParaRPr lang="en-US"/>
          </a:p>
        </p:txBody>
      </p:sp>
      <p:sp>
        <p:nvSpPr>
          <p:cNvPr id="9" name="Footer Placeholder 11"/>
          <p:cNvSpPr>
            <a:spLocks noGrp="1"/>
          </p:cNvSpPr>
          <p:nvPr>
            <p:ph type="ftr" sz="quarter" idx="15"/>
          </p:nvPr>
        </p:nvSpPr>
        <p:spPr>
          <a:xfrm>
            <a:off x="3124200" y="6457950"/>
            <a:ext cx="2895600" cy="266700"/>
          </a:xfrm>
          <a:prstGeom prst="rect">
            <a:avLst/>
          </a:prstGeom>
        </p:spPr>
        <p:txBody>
          <a:bodyPr/>
          <a:lstStyle>
            <a:lvl1pPr>
              <a:defRPr sz="900" b="1">
                <a:solidFill>
                  <a:schemeClr val="tx1"/>
                </a:solidFill>
              </a:defRPr>
            </a:lvl1pPr>
          </a:lstStyle>
          <a:p>
            <a:r>
              <a:rPr lang="en-US" dirty="0" smtClean="0"/>
              <a:t>Copyright © Carl M. Burnett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0" y="1047750"/>
            <a:ext cx="8340725" cy="7715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895475"/>
            <a:ext cx="4298950" cy="423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45050" y="1905000"/>
            <a:ext cx="4298950" cy="201930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845050" y="4067175"/>
            <a:ext cx="4298950" cy="2058988"/>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0"/>
          </p:nvPr>
        </p:nvSpPr>
        <p:spPr/>
        <p:txBody>
          <a:bodyPr/>
          <a:lstStyle/>
          <a:p>
            <a:fld id="{DDBDB7FA-1938-4A07-A49B-9B7ECEA102E0}" type="datetime1">
              <a:rPr lang="en-US" smtClean="0"/>
              <a:t>8/18/2013</a:t>
            </a:fld>
            <a:endParaRPr lang="en-US"/>
          </a:p>
        </p:txBody>
      </p:sp>
      <p:sp>
        <p:nvSpPr>
          <p:cNvPr id="13" name="Slide Number Placeholder 12"/>
          <p:cNvSpPr>
            <a:spLocks noGrp="1"/>
          </p:cNvSpPr>
          <p:nvPr>
            <p:ph type="sldNum" sz="quarter" idx="11"/>
          </p:nvPr>
        </p:nvSpPr>
        <p:spPr/>
        <p:txBody>
          <a:bodyPr/>
          <a:lstStyle/>
          <a:p>
            <a:pPr>
              <a:defRPr/>
            </a:pPr>
            <a:fld id="{D3255885-CF94-499A-8DBB-B56BF8014764}" type="slidenum">
              <a:rPr lang="en-US" smtClean="0"/>
              <a:pPr>
                <a:defRPr/>
              </a:pPr>
              <a:t>‹#›</a:t>
            </a:fld>
            <a:endParaRPr lang="en-US"/>
          </a:p>
        </p:txBody>
      </p:sp>
      <p:sp>
        <p:nvSpPr>
          <p:cNvPr id="9" name="Footer Placeholder 11"/>
          <p:cNvSpPr>
            <a:spLocks noGrp="1"/>
          </p:cNvSpPr>
          <p:nvPr>
            <p:ph type="ftr" sz="quarter" idx="12"/>
          </p:nvPr>
        </p:nvSpPr>
        <p:spPr>
          <a:xfrm>
            <a:off x="3124200" y="6457950"/>
            <a:ext cx="2895600" cy="266700"/>
          </a:xfrm>
          <a:prstGeom prst="rect">
            <a:avLst/>
          </a:prstGeom>
        </p:spPr>
        <p:txBody>
          <a:bodyPr/>
          <a:lstStyle>
            <a:lvl1pPr>
              <a:defRPr sz="900" b="1">
                <a:solidFill>
                  <a:schemeClr val="tx1"/>
                </a:solidFill>
              </a:defRPr>
            </a:lvl1pPr>
          </a:lstStyle>
          <a:p>
            <a:r>
              <a:rPr lang="en-US" dirty="0" smtClean="0"/>
              <a:t>Copyright © Carl M. Burnett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6988" y="0"/>
            <a:ext cx="7623175"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990600"/>
            <a:ext cx="7620000" cy="5608638"/>
          </a:xfrm>
        </p:spPr>
        <p:txBody>
          <a:bodyPr/>
          <a:lstStyle/>
          <a:p>
            <a:endParaRPr lang="en-US"/>
          </a:p>
        </p:txBody>
      </p:sp>
    </p:spTree>
    <p:extLst>
      <p:ext uri="{BB962C8B-B14F-4D97-AF65-F5344CB8AC3E}">
        <p14:creationId xmlns:p14="http://schemas.microsoft.com/office/powerpoint/2010/main" val="219195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002060"/>
              </a:buClr>
              <a:buFont typeface="Wingdings" pitchFamily="2" charset="2"/>
              <a:buChar char="§"/>
              <a:defRPr/>
            </a:lvl1pPr>
            <a:lvl2pPr>
              <a:buClr>
                <a:srgbClr val="002060"/>
              </a:buClr>
              <a:buFont typeface="Wingdings" pitchFamily="2" charset="2"/>
              <a:buChar char="§"/>
              <a:defRPr/>
            </a:lvl2pPr>
            <a:lvl3pPr>
              <a:buClr>
                <a:srgbClr val="002060"/>
              </a:buClr>
              <a:buFont typeface="Wingdings" pitchFamily="2" charset="2"/>
              <a:buChar char="§"/>
              <a:defRPr/>
            </a:lvl3pPr>
            <a:lvl4pPr>
              <a:buClr>
                <a:srgbClr val="002060"/>
              </a:buClr>
              <a:buFont typeface="Wingdings" pitchFamily="2" charset="2"/>
              <a:buChar char="§"/>
              <a:defRPr/>
            </a:lvl4pPr>
            <a:lvl5pPr>
              <a:buClr>
                <a:srgbClr val="002060"/>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2"/>
          </p:nvPr>
        </p:nvSpPr>
        <p:spPr/>
        <p:txBody>
          <a:bodyPr/>
          <a:lstStyle/>
          <a:p>
            <a:fld id="{65AA39DB-C444-4BE6-8EBB-C75CA46EF7C8}" type="datetime1">
              <a:rPr lang="en-US" smtClean="0"/>
              <a:t>8/18/2013</a:t>
            </a:fld>
            <a:endParaRPr lang="en-US"/>
          </a:p>
        </p:txBody>
      </p:sp>
      <p:sp>
        <p:nvSpPr>
          <p:cNvPr id="8" name="Slide Number Placeholder 7"/>
          <p:cNvSpPr>
            <a:spLocks noGrp="1"/>
          </p:cNvSpPr>
          <p:nvPr>
            <p:ph type="sldNum" sz="quarter" idx="14"/>
          </p:nvPr>
        </p:nvSpPr>
        <p:spPr/>
        <p:txBody>
          <a:bodyPr/>
          <a:lstStyle/>
          <a:p>
            <a:pPr>
              <a:defRPr/>
            </a:pPr>
            <a:fld id="{BDC207AC-44E2-4E0C-A861-3776DCCCA189}" type="slidenum">
              <a:rPr lang="en-US" smtClean="0"/>
              <a:pPr>
                <a:defRPr/>
              </a:pPr>
              <a:t>‹#›</a:t>
            </a:fld>
            <a:endParaRPr lang="en-US"/>
          </a:p>
        </p:txBody>
      </p:sp>
      <p:sp>
        <p:nvSpPr>
          <p:cNvPr id="9" name="Footer Placeholder 11"/>
          <p:cNvSpPr>
            <a:spLocks noGrp="1"/>
          </p:cNvSpPr>
          <p:nvPr>
            <p:ph type="ftr" sz="quarter" idx="15"/>
          </p:nvPr>
        </p:nvSpPr>
        <p:spPr>
          <a:xfrm>
            <a:off x="3124200" y="6457950"/>
            <a:ext cx="2895600" cy="266700"/>
          </a:xfrm>
          <a:prstGeom prst="rect">
            <a:avLst/>
          </a:prstGeom>
        </p:spPr>
        <p:txBody>
          <a:bodyPr/>
          <a:lstStyle>
            <a:lvl1pPr>
              <a:defRPr sz="900" b="1">
                <a:solidFill>
                  <a:schemeClr val="tx1"/>
                </a:solidFill>
              </a:defRPr>
            </a:lvl1pPr>
          </a:lstStyle>
          <a:p>
            <a:r>
              <a:rPr lang="en-US" dirty="0" smtClean="0"/>
              <a:t>Copyright © Carl M. Burnett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5"/>
          <p:cNvSpPr>
            <a:spLocks noGrp="1"/>
          </p:cNvSpPr>
          <p:nvPr>
            <p:ph type="dt" sz="half" idx="12"/>
          </p:nvPr>
        </p:nvSpPr>
        <p:spPr/>
        <p:txBody>
          <a:bodyPr/>
          <a:lstStyle/>
          <a:p>
            <a:fld id="{088872BF-447E-4619-868B-E169F8335112}" type="datetime1">
              <a:rPr lang="en-US" smtClean="0"/>
              <a:t>8/18/2013</a:t>
            </a:fld>
            <a:endParaRPr lang="en-US"/>
          </a:p>
        </p:txBody>
      </p:sp>
      <p:sp>
        <p:nvSpPr>
          <p:cNvPr id="8" name="Slide Number Placeholder 7"/>
          <p:cNvSpPr>
            <a:spLocks noGrp="1"/>
          </p:cNvSpPr>
          <p:nvPr>
            <p:ph type="sldNum" sz="quarter" idx="14"/>
          </p:nvPr>
        </p:nvSpPr>
        <p:spPr/>
        <p:txBody>
          <a:bodyPr/>
          <a:lstStyle/>
          <a:p>
            <a:pPr>
              <a:defRPr/>
            </a:pPr>
            <a:fld id="{C49DD45F-E177-4AF6-86B1-B96B00CA0463}" type="slidenum">
              <a:rPr lang="en-US" smtClean="0"/>
              <a:pPr>
                <a:defRPr/>
              </a:pPr>
              <a:t>‹#›</a:t>
            </a:fld>
            <a:endParaRPr lang="en-US"/>
          </a:p>
        </p:txBody>
      </p:sp>
      <p:sp>
        <p:nvSpPr>
          <p:cNvPr id="9" name="Footer Placeholder 11"/>
          <p:cNvSpPr>
            <a:spLocks noGrp="1"/>
          </p:cNvSpPr>
          <p:nvPr>
            <p:ph type="ftr" sz="quarter" idx="15"/>
          </p:nvPr>
        </p:nvSpPr>
        <p:spPr>
          <a:xfrm>
            <a:off x="3124200" y="6457950"/>
            <a:ext cx="2895600" cy="266700"/>
          </a:xfrm>
          <a:prstGeom prst="rect">
            <a:avLst/>
          </a:prstGeom>
        </p:spPr>
        <p:txBody>
          <a:bodyPr/>
          <a:lstStyle>
            <a:lvl1pPr>
              <a:defRPr sz="900" b="1">
                <a:solidFill>
                  <a:schemeClr val="tx1"/>
                </a:solidFill>
              </a:defRPr>
            </a:lvl1pPr>
          </a:lstStyle>
          <a:p>
            <a:r>
              <a:rPr lang="en-US" dirty="0" smtClean="0"/>
              <a:t>Copyright © Carl M. Burnett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924050"/>
            <a:ext cx="4298950"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914525"/>
            <a:ext cx="4298950" cy="421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8A9D68DB-F0BE-4A3D-B28A-BF7C00B51BAC}" type="datetime1">
              <a:rPr lang="en-US" smtClean="0"/>
              <a:t>8/18/2013</a:t>
            </a:fld>
            <a:endParaRPr lang="en-US"/>
          </a:p>
        </p:txBody>
      </p:sp>
      <p:sp>
        <p:nvSpPr>
          <p:cNvPr id="10" name="Slide Number Placeholder 9"/>
          <p:cNvSpPr>
            <a:spLocks noGrp="1"/>
          </p:cNvSpPr>
          <p:nvPr>
            <p:ph type="sldNum" sz="quarter" idx="11"/>
          </p:nvPr>
        </p:nvSpPr>
        <p:spPr/>
        <p:txBody>
          <a:bodyPr/>
          <a:lstStyle/>
          <a:p>
            <a:pPr>
              <a:defRPr/>
            </a:pPr>
            <a:fld id="{4EFA3DF2-4BC2-40AE-85DA-2BE629CC17CA}" type="slidenum">
              <a:rPr lang="en-US" smtClean="0"/>
              <a:pPr>
                <a:defRPr/>
              </a:pPr>
              <a:t>‹#›</a:t>
            </a:fld>
            <a:endParaRPr lang="en-US"/>
          </a:p>
        </p:txBody>
      </p:sp>
      <p:sp>
        <p:nvSpPr>
          <p:cNvPr id="8" name="Footer Placeholder 11"/>
          <p:cNvSpPr>
            <a:spLocks noGrp="1"/>
          </p:cNvSpPr>
          <p:nvPr>
            <p:ph type="ftr" sz="quarter" idx="12"/>
          </p:nvPr>
        </p:nvSpPr>
        <p:spPr>
          <a:xfrm>
            <a:off x="3124200" y="6457950"/>
            <a:ext cx="2895600" cy="266700"/>
          </a:xfrm>
          <a:prstGeom prst="rect">
            <a:avLst/>
          </a:prstGeom>
        </p:spPr>
        <p:txBody>
          <a:bodyPr/>
          <a:lstStyle>
            <a:lvl1pPr>
              <a:defRPr sz="900" b="1">
                <a:solidFill>
                  <a:schemeClr val="tx1"/>
                </a:solidFill>
              </a:defRPr>
            </a:lvl1pPr>
          </a:lstStyle>
          <a:p>
            <a:r>
              <a:rPr lang="en-US" dirty="0" smtClean="0"/>
              <a:t>Copyright © Carl M. Burnett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084263"/>
            <a:ext cx="8229600" cy="8302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16113"/>
            <a:ext cx="4040188" cy="741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47951"/>
            <a:ext cx="4040188" cy="3478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0" y="1906588"/>
            <a:ext cx="4041775" cy="741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66999"/>
            <a:ext cx="4041775" cy="345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2"/>
          </p:nvPr>
        </p:nvSpPr>
        <p:spPr/>
        <p:txBody>
          <a:bodyPr/>
          <a:lstStyle/>
          <a:p>
            <a:fld id="{C5100A30-C742-4E6F-A9D5-C2047962B108}" type="datetime1">
              <a:rPr lang="en-US" smtClean="0"/>
              <a:t>8/18/2013</a:t>
            </a:fld>
            <a:endParaRPr lang="en-US"/>
          </a:p>
        </p:txBody>
      </p:sp>
      <p:sp>
        <p:nvSpPr>
          <p:cNvPr id="11" name="Slide Number Placeholder 10"/>
          <p:cNvSpPr>
            <a:spLocks noGrp="1"/>
          </p:cNvSpPr>
          <p:nvPr>
            <p:ph type="sldNum" sz="quarter" idx="14"/>
          </p:nvPr>
        </p:nvSpPr>
        <p:spPr/>
        <p:txBody>
          <a:bodyPr/>
          <a:lstStyle/>
          <a:p>
            <a:pPr>
              <a:defRPr/>
            </a:pPr>
            <a:fld id="{8C64E271-3393-45EF-877F-FFC06C4D6745}" type="slidenum">
              <a:rPr lang="en-US" smtClean="0"/>
              <a:pPr>
                <a:defRPr/>
              </a:pPr>
              <a:t>‹#›</a:t>
            </a:fld>
            <a:endParaRPr lang="en-US"/>
          </a:p>
        </p:txBody>
      </p:sp>
      <p:sp>
        <p:nvSpPr>
          <p:cNvPr id="12" name="Footer Placeholder 11"/>
          <p:cNvSpPr>
            <a:spLocks noGrp="1"/>
          </p:cNvSpPr>
          <p:nvPr>
            <p:ph type="ftr" sz="quarter" idx="15"/>
          </p:nvPr>
        </p:nvSpPr>
        <p:spPr>
          <a:xfrm>
            <a:off x="3124200" y="6457950"/>
            <a:ext cx="2895600" cy="266700"/>
          </a:xfrm>
          <a:prstGeom prst="rect">
            <a:avLst/>
          </a:prstGeom>
        </p:spPr>
        <p:txBody>
          <a:bodyPr/>
          <a:lstStyle>
            <a:lvl1pPr>
              <a:defRPr sz="900" b="1">
                <a:solidFill>
                  <a:schemeClr val="tx1"/>
                </a:solidFill>
              </a:defRPr>
            </a:lvl1pPr>
          </a:lstStyle>
          <a:p>
            <a:r>
              <a:rPr lang="en-US" dirty="0" smtClean="0"/>
              <a:t>Copyright © Carl M. Burnett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609AAA1-97F1-4A04-9FA6-CC410171D84D}" type="datetime1">
              <a:rPr lang="en-US" smtClean="0"/>
              <a:t>8/18/2013</a:t>
            </a:fld>
            <a:endParaRPr lang="en-US"/>
          </a:p>
        </p:txBody>
      </p:sp>
      <p:sp>
        <p:nvSpPr>
          <p:cNvPr id="8" name="Slide Number Placeholder 7"/>
          <p:cNvSpPr>
            <a:spLocks noGrp="1"/>
          </p:cNvSpPr>
          <p:nvPr>
            <p:ph type="sldNum" sz="quarter" idx="11"/>
          </p:nvPr>
        </p:nvSpPr>
        <p:spPr/>
        <p:txBody>
          <a:bodyPr/>
          <a:lstStyle/>
          <a:p>
            <a:pPr>
              <a:defRPr/>
            </a:pPr>
            <a:fld id="{11F27299-7934-46F6-B99A-F9E924C38745}" type="slidenum">
              <a:rPr lang="en-US" smtClean="0"/>
              <a:pPr>
                <a:defRPr/>
              </a:pPr>
              <a:t>‹#›</a:t>
            </a:fld>
            <a:endParaRPr lang="en-US"/>
          </a:p>
        </p:txBody>
      </p:sp>
      <p:sp>
        <p:nvSpPr>
          <p:cNvPr id="6" name="Footer Placeholder 11"/>
          <p:cNvSpPr>
            <a:spLocks noGrp="1"/>
          </p:cNvSpPr>
          <p:nvPr>
            <p:ph type="ftr" sz="quarter" idx="12"/>
          </p:nvPr>
        </p:nvSpPr>
        <p:spPr>
          <a:xfrm>
            <a:off x="3124200" y="6457950"/>
            <a:ext cx="2895600" cy="266700"/>
          </a:xfrm>
          <a:prstGeom prst="rect">
            <a:avLst/>
          </a:prstGeom>
        </p:spPr>
        <p:txBody>
          <a:bodyPr/>
          <a:lstStyle>
            <a:lvl1pPr>
              <a:defRPr sz="900" b="1">
                <a:solidFill>
                  <a:schemeClr val="tx1"/>
                </a:solidFill>
              </a:defRPr>
            </a:lvl1pPr>
          </a:lstStyle>
          <a:p>
            <a:r>
              <a:rPr lang="en-US" dirty="0" smtClean="0"/>
              <a:t>Copyright © Carl M. Burnett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32568B0-50F0-4648-8734-5E7B4D16E1DE}" type="datetime1">
              <a:rPr lang="en-US" smtClean="0"/>
              <a:t>8/18/2013</a:t>
            </a:fld>
            <a:endParaRPr lang="en-US"/>
          </a:p>
        </p:txBody>
      </p:sp>
      <p:sp>
        <p:nvSpPr>
          <p:cNvPr id="7" name="Slide Number Placeholder 6"/>
          <p:cNvSpPr>
            <a:spLocks noGrp="1"/>
          </p:cNvSpPr>
          <p:nvPr>
            <p:ph type="sldNum" sz="quarter" idx="11"/>
          </p:nvPr>
        </p:nvSpPr>
        <p:spPr/>
        <p:txBody>
          <a:bodyPr/>
          <a:lstStyle/>
          <a:p>
            <a:pPr>
              <a:defRPr/>
            </a:pPr>
            <a:fld id="{1AEC4552-FCE3-4759-9876-AA52C2615944}" type="slidenum">
              <a:rPr lang="en-US" smtClean="0"/>
              <a:pPr>
                <a:defRPr/>
              </a:pPr>
              <a:t>‹#›</a:t>
            </a:fld>
            <a:endParaRPr lang="en-US"/>
          </a:p>
        </p:txBody>
      </p:sp>
      <p:sp>
        <p:nvSpPr>
          <p:cNvPr id="8" name="Footer Placeholder 7"/>
          <p:cNvSpPr>
            <a:spLocks noGrp="1"/>
          </p:cNvSpPr>
          <p:nvPr>
            <p:ph type="ftr" sz="quarter" idx="12"/>
          </p:nvPr>
        </p:nvSpPr>
        <p:spPr>
          <a:xfrm>
            <a:off x="3124200" y="6457950"/>
            <a:ext cx="2895600" cy="266700"/>
          </a:xfrm>
          <a:prstGeom prst="rect">
            <a:avLst/>
          </a:prstGeom>
        </p:spPr>
        <p:txBody>
          <a:bodyPr/>
          <a:lstStyle/>
          <a:p>
            <a:pPr>
              <a:defRPr/>
            </a:pPr>
            <a:r>
              <a:rPr lang="en-US" smtClean="0"/>
              <a:t>Copyright © Carl M. Burnett</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6" y="1219199"/>
            <a:ext cx="3028949" cy="68580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66825"/>
            <a:ext cx="5111750" cy="4859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664B4BD3-3C48-4084-9743-03617460F17D}" type="datetime1">
              <a:rPr lang="en-US" smtClean="0"/>
              <a:t>8/18/2013</a:t>
            </a:fld>
            <a:endParaRPr lang="en-US"/>
          </a:p>
        </p:txBody>
      </p:sp>
      <p:sp>
        <p:nvSpPr>
          <p:cNvPr id="10" name="Slide Number Placeholder 9"/>
          <p:cNvSpPr>
            <a:spLocks noGrp="1"/>
          </p:cNvSpPr>
          <p:nvPr>
            <p:ph type="sldNum" sz="quarter" idx="11"/>
          </p:nvPr>
        </p:nvSpPr>
        <p:spPr/>
        <p:txBody>
          <a:bodyPr/>
          <a:lstStyle/>
          <a:p>
            <a:pPr>
              <a:defRPr/>
            </a:pPr>
            <a:fld id="{97C17918-3BC8-4F8E-BE1F-554D02C99B4D}" type="slidenum">
              <a:rPr lang="en-US" smtClean="0"/>
              <a:pPr>
                <a:defRPr/>
              </a:pPr>
              <a:t>‹#›</a:t>
            </a:fld>
            <a:endParaRPr lang="en-US"/>
          </a:p>
        </p:txBody>
      </p:sp>
      <p:sp>
        <p:nvSpPr>
          <p:cNvPr id="8" name="Footer Placeholder 11"/>
          <p:cNvSpPr txBox="1">
            <a:spLocks/>
          </p:cNvSpPr>
          <p:nvPr userDrawn="1"/>
        </p:nvSpPr>
        <p:spPr>
          <a:xfrm>
            <a:off x="3267075" y="6486525"/>
            <a:ext cx="2895600" cy="266700"/>
          </a:xfrm>
          <a:prstGeom prst="rect">
            <a:avLst/>
          </a:prstGeom>
        </p:spPr>
        <p:txBody>
          <a:bodyPr vert="horz" lIns="91440" tIns="45720" rIns="91440" bIns="45720" rtlCol="0" anchor="ctr"/>
          <a:lstStyle>
            <a:lvl1pPr>
              <a:defRPr sz="900" b="1">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smtClean="0">
                <a:ln>
                  <a:noFill/>
                </a:ln>
                <a:solidFill>
                  <a:schemeClr val="tx1"/>
                </a:solidFill>
                <a:effectLst/>
                <a:uLnTx/>
                <a:uFillTx/>
                <a:latin typeface="Arial" charset="0"/>
                <a:ea typeface="+mn-ea"/>
                <a:cs typeface="Arial" charset="0"/>
              </a:rPr>
              <a:t>Copyright © Carl M. Burnett</a:t>
            </a:r>
            <a:endParaRPr kumimoji="0" lang="en-US" sz="9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6"/>
          <p:cNvSpPr>
            <a:spLocks noGrp="1"/>
          </p:cNvSpPr>
          <p:nvPr>
            <p:ph type="dt" sz="half" idx="12"/>
          </p:nvPr>
        </p:nvSpPr>
        <p:spPr/>
        <p:txBody>
          <a:bodyPr/>
          <a:lstStyle/>
          <a:p>
            <a:fld id="{96374AA3-9D63-4121-8B32-3F4B489A9C77}" type="datetime1">
              <a:rPr lang="en-US" smtClean="0"/>
              <a:t>8/18/2013</a:t>
            </a:fld>
            <a:endParaRPr lang="en-US"/>
          </a:p>
        </p:txBody>
      </p:sp>
      <p:sp>
        <p:nvSpPr>
          <p:cNvPr id="9" name="Slide Number Placeholder 8"/>
          <p:cNvSpPr>
            <a:spLocks noGrp="1"/>
          </p:cNvSpPr>
          <p:nvPr>
            <p:ph type="sldNum" sz="quarter" idx="14"/>
          </p:nvPr>
        </p:nvSpPr>
        <p:spPr/>
        <p:txBody>
          <a:bodyPr/>
          <a:lstStyle/>
          <a:p>
            <a:pPr>
              <a:defRPr/>
            </a:pPr>
            <a:fld id="{36555B21-0658-4006-B819-488C74EC511B}" type="slidenum">
              <a:rPr lang="en-US" smtClean="0"/>
              <a:pPr>
                <a:defRPr/>
              </a:pPr>
              <a:t>‹#›</a:t>
            </a:fld>
            <a:endParaRPr lang="en-US"/>
          </a:p>
        </p:txBody>
      </p:sp>
      <p:sp>
        <p:nvSpPr>
          <p:cNvPr id="10" name="Footer Placeholder 11"/>
          <p:cNvSpPr txBox="1">
            <a:spLocks/>
          </p:cNvSpPr>
          <p:nvPr userDrawn="1"/>
        </p:nvSpPr>
        <p:spPr>
          <a:xfrm>
            <a:off x="3124200" y="6486525"/>
            <a:ext cx="2895600" cy="266700"/>
          </a:xfrm>
          <a:prstGeom prst="rect">
            <a:avLst/>
          </a:prstGeom>
        </p:spPr>
        <p:txBody>
          <a:bodyPr vert="horz" lIns="91440" tIns="45720" rIns="91440" bIns="45720" rtlCol="0" anchor="ctr"/>
          <a:lstStyle>
            <a:lvl1pPr>
              <a:defRPr sz="900" b="1">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smtClean="0">
                <a:ln>
                  <a:noFill/>
                </a:ln>
                <a:solidFill>
                  <a:schemeClr val="tx1"/>
                </a:solidFill>
                <a:effectLst/>
                <a:uLnTx/>
                <a:uFillTx/>
                <a:latin typeface="Arial" charset="0"/>
                <a:ea typeface="+mn-ea"/>
                <a:cs typeface="Arial" charset="0"/>
              </a:rPr>
              <a:t>Copyright © Carl M. Burnett</a:t>
            </a:r>
            <a:endParaRPr kumimoji="0" lang="en-US" sz="9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372225"/>
            <a:ext cx="9144000" cy="485775"/>
          </a:xfrm>
          <a:prstGeom prst="rect">
            <a:avLst/>
          </a:prstGeom>
          <a:gradFill flip="none" rotWithShape="1">
            <a:gsLst>
              <a:gs pos="0">
                <a:srgbClr val="0070C0"/>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0" name="Rectangle 10"/>
          <p:cNvSpPr>
            <a:spLocks noGrp="1" noChangeArrowheads="1"/>
          </p:cNvSpPr>
          <p:nvPr>
            <p:ph type="title"/>
          </p:nvPr>
        </p:nvSpPr>
        <p:spPr bwMode="auto">
          <a:xfrm>
            <a:off x="0" y="1044575"/>
            <a:ext cx="8762999"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5365" name="Rectangle 11"/>
          <p:cNvSpPr>
            <a:spLocks noGrp="1" noChangeArrowheads="1"/>
          </p:cNvSpPr>
          <p:nvPr>
            <p:ph type="body" idx="1"/>
          </p:nvPr>
        </p:nvSpPr>
        <p:spPr bwMode="auto">
          <a:xfrm>
            <a:off x="393700" y="1933575"/>
            <a:ext cx="8750300" cy="4192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Date Placeholder 12"/>
          <p:cNvSpPr>
            <a:spLocks noGrp="1"/>
          </p:cNvSpPr>
          <p:nvPr>
            <p:ph type="dt" sz="half" idx="2"/>
          </p:nvPr>
        </p:nvSpPr>
        <p:spPr>
          <a:xfrm>
            <a:off x="381000" y="6489700"/>
            <a:ext cx="2133600" cy="244475"/>
          </a:xfrm>
          <a:prstGeom prst="rect">
            <a:avLst/>
          </a:prstGeom>
        </p:spPr>
        <p:txBody>
          <a:bodyPr vert="horz" lIns="91440" tIns="45720" rIns="91440" bIns="45720" rtlCol="0" anchor="ctr"/>
          <a:lstStyle>
            <a:lvl1pPr algn="l">
              <a:defRPr sz="800" b="1">
                <a:solidFill>
                  <a:schemeClr val="tx1"/>
                </a:solidFill>
                <a:effectLst/>
              </a:defRPr>
            </a:lvl1pPr>
          </a:lstStyle>
          <a:p>
            <a:fld id="{CA76F35E-DC9F-4736-975C-CFFCD05FDE97}" type="datetime1">
              <a:rPr lang="en-US" smtClean="0"/>
              <a:t>8/18/2013</a:t>
            </a:fld>
            <a:endParaRPr lang="en-US"/>
          </a:p>
        </p:txBody>
      </p:sp>
      <p:sp>
        <p:nvSpPr>
          <p:cNvPr id="15" name="Slide Number Placeholder 14"/>
          <p:cNvSpPr>
            <a:spLocks noGrp="1"/>
          </p:cNvSpPr>
          <p:nvPr>
            <p:ph type="sldNum" sz="quarter" idx="4"/>
          </p:nvPr>
        </p:nvSpPr>
        <p:spPr>
          <a:xfrm>
            <a:off x="6753225" y="6467474"/>
            <a:ext cx="2133600" cy="266701"/>
          </a:xfrm>
          <a:prstGeom prst="rect">
            <a:avLst/>
          </a:prstGeom>
        </p:spPr>
        <p:txBody>
          <a:bodyPr vert="horz" lIns="91440" tIns="45720" rIns="91440" bIns="45720" rtlCol="0" anchor="ctr"/>
          <a:lstStyle>
            <a:lvl1pPr algn="r">
              <a:defRPr sz="900" b="1">
                <a:solidFill>
                  <a:schemeClr val="tx1"/>
                </a:solidFill>
              </a:defRPr>
            </a:lvl1pPr>
          </a:lstStyle>
          <a:p>
            <a:pPr>
              <a:defRPr/>
            </a:pPr>
            <a:fld id="{D3255885-CF94-499A-8DBB-B56BF8014764}" type="slidenum">
              <a:rPr lang="en-US" smtClean="0"/>
              <a:pPr>
                <a:defRPr/>
              </a:pPr>
              <a:t>‹#›</a:t>
            </a:fld>
            <a:endParaRPr lang="en-US"/>
          </a:p>
        </p:txBody>
      </p:sp>
      <p:cxnSp>
        <p:nvCxnSpPr>
          <p:cNvPr id="18" name="Straight Connector 17"/>
          <p:cNvCxnSpPr/>
          <p:nvPr/>
        </p:nvCxnSpPr>
        <p:spPr>
          <a:xfrm>
            <a:off x="0" y="6391275"/>
            <a:ext cx="9144000" cy="9525"/>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3"/>
          </p:nvPr>
        </p:nvSpPr>
        <p:spPr>
          <a:xfrm>
            <a:off x="3124200" y="6438900"/>
            <a:ext cx="2895600" cy="28257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sz="900" b="1">
                <a:solidFill>
                  <a:schemeClr val="tx1"/>
                </a:solidFill>
              </a:defRPr>
            </a:lvl1pPr>
          </a:lstStyle>
          <a:p>
            <a:r>
              <a:rPr lang="en-US" smtClean="0"/>
              <a:t>Copyright © Carl M. Burnett</a:t>
            </a:r>
            <a:endParaRPr lang="en-US" dirty="0" smtClean="0"/>
          </a:p>
        </p:txBody>
      </p:sp>
      <p:pic>
        <p:nvPicPr>
          <p:cNvPr id="17" name="Picture 16" descr="Image5.jpg"/>
          <p:cNvPicPr>
            <a:picLocks noChangeAspect="1"/>
          </p:cNvPicPr>
          <p:nvPr/>
        </p:nvPicPr>
        <p:blipFill>
          <a:blip r:embed="rId15" cstate="print"/>
          <a:stretch>
            <a:fillRect/>
          </a:stretch>
        </p:blipFill>
        <p:spPr>
          <a:xfrm>
            <a:off x="-1" y="0"/>
            <a:ext cx="4572001" cy="838200"/>
          </a:xfrm>
          <a:prstGeom prst="rect">
            <a:avLst/>
          </a:prstGeom>
        </p:spPr>
      </p:pic>
      <p:pic>
        <p:nvPicPr>
          <p:cNvPr id="19" name="Picture 18" descr="ITI_Logo.jpg"/>
          <p:cNvPicPr>
            <a:picLocks noChangeAspect="1"/>
          </p:cNvPicPr>
          <p:nvPr/>
        </p:nvPicPr>
        <p:blipFill>
          <a:blip r:embed="rId16" cstate="print"/>
          <a:stretch>
            <a:fillRect/>
          </a:stretch>
        </p:blipFill>
        <p:spPr>
          <a:xfrm>
            <a:off x="4572000" y="0"/>
            <a:ext cx="4572000" cy="838200"/>
          </a:xfrm>
          <a:prstGeom prst="rect">
            <a:avLst/>
          </a:prstGeom>
        </p:spPr>
      </p:pic>
      <p:cxnSp>
        <p:nvCxnSpPr>
          <p:cNvPr id="20" name="Straight Connector 19"/>
          <p:cNvCxnSpPr/>
          <p:nvPr/>
        </p:nvCxnSpPr>
        <p:spPr>
          <a:xfrm>
            <a:off x="0" y="819150"/>
            <a:ext cx="9144000" cy="9525"/>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hdr="0"/>
  <p:txStyles>
    <p:titleStyle>
      <a:lvl1pPr algn="l" rtl="0" eaLnBrk="1" fontAlgn="base" hangingPunct="1">
        <a:spcBef>
          <a:spcPct val="0"/>
        </a:spcBef>
        <a:spcAft>
          <a:spcPct val="0"/>
        </a:spcAft>
        <a:buClr>
          <a:srgbClr val="A50021"/>
        </a:buClr>
        <a:defRPr sz="3600" b="1">
          <a:solidFill>
            <a:srgbClr val="002060"/>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buClr>
          <a:srgbClr val="A50021"/>
        </a:buClr>
        <a:defRPr sz="4400" b="1">
          <a:solidFill>
            <a:schemeClr val="bg1"/>
          </a:solidFill>
          <a:effectLst>
            <a:outerShdw blurRad="38100" dist="38100" dir="2700000" algn="tl">
              <a:srgbClr val="C0C0C0"/>
            </a:outerShdw>
          </a:effectLst>
          <a:latin typeface="Arial" charset="0"/>
        </a:defRPr>
      </a:lvl2pPr>
      <a:lvl3pPr algn="l" rtl="0" eaLnBrk="1" fontAlgn="base" hangingPunct="1">
        <a:spcBef>
          <a:spcPct val="0"/>
        </a:spcBef>
        <a:spcAft>
          <a:spcPct val="0"/>
        </a:spcAft>
        <a:buClr>
          <a:srgbClr val="A50021"/>
        </a:buClr>
        <a:defRPr sz="4400" b="1">
          <a:solidFill>
            <a:schemeClr val="bg1"/>
          </a:solidFill>
          <a:effectLst>
            <a:outerShdw blurRad="38100" dist="38100" dir="2700000" algn="tl">
              <a:srgbClr val="C0C0C0"/>
            </a:outerShdw>
          </a:effectLst>
          <a:latin typeface="Arial" charset="0"/>
        </a:defRPr>
      </a:lvl3pPr>
      <a:lvl4pPr algn="l" rtl="0" eaLnBrk="1" fontAlgn="base" hangingPunct="1">
        <a:spcBef>
          <a:spcPct val="0"/>
        </a:spcBef>
        <a:spcAft>
          <a:spcPct val="0"/>
        </a:spcAft>
        <a:buClr>
          <a:srgbClr val="A50021"/>
        </a:buClr>
        <a:defRPr sz="4400" b="1">
          <a:solidFill>
            <a:schemeClr val="bg1"/>
          </a:solidFill>
          <a:effectLst>
            <a:outerShdw blurRad="38100" dist="38100" dir="2700000" algn="tl">
              <a:srgbClr val="C0C0C0"/>
            </a:outerShdw>
          </a:effectLst>
          <a:latin typeface="Arial" charset="0"/>
        </a:defRPr>
      </a:lvl4pPr>
      <a:lvl5pPr algn="l" rtl="0" eaLnBrk="1" fontAlgn="base" hangingPunct="1">
        <a:spcBef>
          <a:spcPct val="0"/>
        </a:spcBef>
        <a:spcAft>
          <a:spcPct val="0"/>
        </a:spcAft>
        <a:buClr>
          <a:srgbClr val="A50021"/>
        </a:buClr>
        <a:defRPr sz="4400" b="1">
          <a:solidFill>
            <a:schemeClr val="bg1"/>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buClr>
          <a:srgbClr val="A50021"/>
        </a:buClr>
        <a:defRPr sz="4400" b="1">
          <a:solidFill>
            <a:schemeClr val="bg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buClr>
          <a:srgbClr val="A50021"/>
        </a:buClr>
        <a:defRPr sz="4400" b="1">
          <a:solidFill>
            <a:schemeClr val="bg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buClr>
          <a:srgbClr val="A50021"/>
        </a:buClr>
        <a:defRPr sz="4400" b="1">
          <a:solidFill>
            <a:schemeClr val="bg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buClr>
          <a:srgbClr val="A50021"/>
        </a:buClr>
        <a:defRPr sz="4400" b="1">
          <a:solidFill>
            <a:schemeClr val="bg1"/>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rgbClr val="8E3B81"/>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8E3B81"/>
        </a:buClr>
        <a:buFont typeface="Wingdings" pitchFamily="2" charset="2"/>
        <a:buChar char="§"/>
        <a:defRPr sz="2400" b="1">
          <a:solidFill>
            <a:schemeClr val="tx1"/>
          </a:solidFill>
          <a:latin typeface="+mn-lt"/>
        </a:defRPr>
      </a:lvl2pPr>
      <a:lvl3pPr marL="1143000" indent="-228600" algn="l" rtl="0" eaLnBrk="1" fontAlgn="base" hangingPunct="1">
        <a:spcBef>
          <a:spcPct val="20000"/>
        </a:spcBef>
        <a:spcAft>
          <a:spcPct val="0"/>
        </a:spcAft>
        <a:buClr>
          <a:srgbClr val="8E3B81"/>
        </a:buClr>
        <a:buFont typeface="Wingdings" pitchFamily="2" charset="2"/>
        <a:buChar char="§"/>
        <a:defRPr sz="2000" b="1">
          <a:solidFill>
            <a:schemeClr val="tx1"/>
          </a:solidFill>
          <a:latin typeface="+mn-lt"/>
        </a:defRPr>
      </a:lvl3pPr>
      <a:lvl4pPr marL="1600200" indent="-228600" algn="l" rtl="0" eaLnBrk="1" fontAlgn="base" hangingPunct="1">
        <a:spcBef>
          <a:spcPct val="20000"/>
        </a:spcBef>
        <a:spcAft>
          <a:spcPct val="0"/>
        </a:spcAft>
        <a:buClr>
          <a:srgbClr val="8E3B81"/>
        </a:buClr>
        <a:buFont typeface="Wingdings" pitchFamily="2" charset="2"/>
        <a:buChar char="§"/>
        <a:defRPr sz="1800" b="1">
          <a:solidFill>
            <a:schemeClr val="tx1"/>
          </a:solidFill>
          <a:latin typeface="+mn-lt"/>
        </a:defRPr>
      </a:lvl4pPr>
      <a:lvl5pPr marL="2057400" indent="-228600" algn="l" rtl="0" eaLnBrk="1" fontAlgn="base" hangingPunct="1">
        <a:spcBef>
          <a:spcPct val="20000"/>
        </a:spcBef>
        <a:spcAft>
          <a:spcPct val="0"/>
        </a:spcAft>
        <a:buClr>
          <a:srgbClr val="8E3B81"/>
        </a:buClr>
        <a:buFont typeface="Wingdings" pitchFamily="2" charset="2"/>
        <a:buChar char="§"/>
        <a:defRPr sz="1800" b="1">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en.wikipedia.org/wiki/C_sharp" TargetMode="External"/><Relationship Id="rId2" Type="http://schemas.openxmlformats.org/officeDocument/2006/relationships/hyperlink" Target="http://en.wikipedia.org/wiki/Java_programming_language" TargetMode="External"/><Relationship Id="rId1" Type="http://schemas.openxmlformats.org/officeDocument/2006/relationships/slideLayout" Target="../slideLayouts/slideLayout2.xml"/><Relationship Id="rId5" Type="http://schemas.openxmlformats.org/officeDocument/2006/relationships/hyperlink" Target="http://en.wikipedia.org/wiki/Eiffel_programming_language" TargetMode="External"/><Relationship Id="rId4" Type="http://schemas.openxmlformats.org/officeDocument/2006/relationships/hyperlink" Target="http://en.wikipedia.org/wiki/Visual_Basic_.NE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76943" y="3145971"/>
            <a:ext cx="7990114" cy="936172"/>
          </a:xfrm>
        </p:spPr>
        <p:txBody>
          <a:bodyPr/>
          <a:lstStyle/>
          <a:p>
            <a:pPr>
              <a:defRPr/>
            </a:pPr>
            <a:r>
              <a:rPr lang="en-US" sz="4800" dirty="0" smtClean="0">
                <a:effectLst>
                  <a:outerShdw blurRad="38100" dist="38100" dir="2700000" algn="tl">
                    <a:srgbClr val="000000">
                      <a:alpha val="43137"/>
                    </a:srgbClr>
                  </a:outerShdw>
                </a:effectLst>
              </a:rPr>
              <a:t>Session 2</a:t>
            </a:r>
            <a:br>
              <a:rPr lang="en-US" sz="4800"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www.profburnett.com</a:t>
            </a:r>
            <a:endParaRPr lang="en-US" dirty="0">
              <a:effectLst>
                <a:outerShdw blurRad="38100" dist="38100" dir="2700000" algn="tl">
                  <a:srgbClr val="000000">
                    <a:alpha val="43137"/>
                  </a:srgbClr>
                </a:outerShdw>
              </a:effectLst>
            </a:endParaRPr>
          </a:p>
        </p:txBody>
      </p:sp>
      <p:sp>
        <p:nvSpPr>
          <p:cNvPr id="2054" name="Rectangle 6"/>
          <p:cNvSpPr>
            <a:spLocks noGrp="1" noChangeArrowheads="1"/>
          </p:cNvSpPr>
          <p:nvPr>
            <p:ph type="title"/>
          </p:nvPr>
        </p:nvSpPr>
        <p:spPr>
          <a:xfrm>
            <a:off x="0" y="1044574"/>
            <a:ext cx="8762999" cy="1382939"/>
          </a:xfrm>
        </p:spPr>
        <p:txBody>
          <a:bodyPr/>
          <a:lstStyle/>
          <a:p>
            <a:pPr>
              <a:defRPr/>
            </a:pPr>
            <a:r>
              <a:rPr lang="en-US" sz="4400" dirty="0"/>
              <a:t>CMP 839: </a:t>
            </a:r>
            <a:r>
              <a:rPr lang="en-US" sz="4400" dirty="0" smtClean="0"/>
              <a:t>Programming Fundamentals</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ＭＳ Ｐゴシック" pitchFamily="34" charset="-128"/>
              </a:rPr>
              <a:t>Chapter 2 </a:t>
            </a:r>
            <a:r>
              <a:rPr lang="en-US" sz="2800" dirty="0"/>
              <a:t>Variables, Data Types, and Constants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10</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398176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a:t>Declaring Variables</a:t>
            </a:r>
          </a:p>
        </p:txBody>
      </p:sp>
      <p:sp>
        <p:nvSpPr>
          <p:cNvPr id="15363" name="Rectangle 3"/>
          <p:cNvSpPr>
            <a:spLocks noGrp="1" noChangeArrowheads="1"/>
          </p:cNvSpPr>
          <p:nvPr>
            <p:ph idx="1"/>
          </p:nvPr>
        </p:nvSpPr>
        <p:spPr/>
        <p:txBody>
          <a:bodyPr/>
          <a:lstStyle/>
          <a:p>
            <a:pPr>
              <a:lnSpc>
                <a:spcPct val="110000"/>
              </a:lnSpc>
              <a:spcBef>
                <a:spcPct val="80000"/>
              </a:spcBef>
            </a:pPr>
            <a:r>
              <a:rPr lang="en-US" sz="2400" b="1" dirty="0"/>
              <a:t>The primary work of most modules in most programs you write is to </a:t>
            </a:r>
            <a:r>
              <a:rPr lang="en-US" sz="2400" b="1" dirty="0">
                <a:solidFill>
                  <a:srgbClr val="FF0000"/>
                </a:solidFill>
              </a:rPr>
              <a:t>manipulate data</a:t>
            </a:r>
          </a:p>
          <a:p>
            <a:pPr>
              <a:lnSpc>
                <a:spcPct val="110000"/>
              </a:lnSpc>
              <a:spcBef>
                <a:spcPct val="80000"/>
              </a:spcBef>
            </a:pPr>
            <a:r>
              <a:rPr lang="en-US" sz="2400" b="1" dirty="0"/>
              <a:t>Many program languages require you to declare all variables before you use them</a:t>
            </a:r>
          </a:p>
          <a:p>
            <a:pPr>
              <a:lnSpc>
                <a:spcPct val="110000"/>
              </a:lnSpc>
              <a:spcBef>
                <a:spcPct val="80000"/>
              </a:spcBef>
            </a:pPr>
            <a:r>
              <a:rPr lang="en-US" sz="2400" b="1" dirty="0">
                <a:solidFill>
                  <a:srgbClr val="FF0000"/>
                </a:solidFill>
              </a:rPr>
              <a:t>Declaring a variable </a:t>
            </a:r>
            <a:r>
              <a:rPr lang="en-US" sz="2400" b="1" dirty="0"/>
              <a:t>involves:</a:t>
            </a:r>
          </a:p>
          <a:p>
            <a:pPr lvl="1">
              <a:lnSpc>
                <a:spcPct val="110000"/>
              </a:lnSpc>
              <a:spcBef>
                <a:spcPct val="80000"/>
              </a:spcBef>
            </a:pPr>
            <a:r>
              <a:rPr lang="en-US" b="1" dirty="0"/>
              <a:t>providing a name for the memory location where the computer will store the variable values, and </a:t>
            </a:r>
          </a:p>
          <a:p>
            <a:pPr lvl="1">
              <a:lnSpc>
                <a:spcPct val="110000"/>
              </a:lnSpc>
              <a:spcBef>
                <a:spcPct val="80000"/>
              </a:spcBef>
            </a:pPr>
            <a:r>
              <a:rPr lang="en-US" b="1" dirty="0"/>
              <a:t>notifying the computer of what type of data to expect</a:t>
            </a:r>
          </a:p>
        </p:txBody>
      </p:sp>
      <p:sp>
        <p:nvSpPr>
          <p:cNvPr id="5" name="Slide Number Placeholder 5"/>
          <p:cNvSpPr>
            <a:spLocks noGrp="1"/>
          </p:cNvSpPr>
          <p:nvPr>
            <p:ph type="sldNum" sz="quarter" idx="14"/>
          </p:nvPr>
        </p:nvSpPr>
        <p:spPr/>
        <p:txBody>
          <a:bodyPr/>
          <a:lstStyle/>
          <a:p>
            <a:fld id="{1CD95C73-1EB3-41D5-9970-36906F1D81C5}" type="slidenum">
              <a:rPr lang="en-US"/>
              <a:pPr/>
              <a:t>11</a:t>
            </a:fld>
            <a:endParaRPr lang="en-US"/>
          </a:p>
        </p:txBody>
      </p:sp>
    </p:spTree>
    <p:extLst>
      <p:ext uri="{BB962C8B-B14F-4D97-AF65-F5344CB8AC3E}">
        <p14:creationId xmlns:p14="http://schemas.microsoft.com/office/powerpoint/2010/main" val="1901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a:t>Declaring Variables</a:t>
            </a:r>
          </a:p>
        </p:txBody>
      </p:sp>
      <p:sp>
        <p:nvSpPr>
          <p:cNvPr id="48131" name="Rectangle 3"/>
          <p:cNvSpPr>
            <a:spLocks noGrp="1" noChangeArrowheads="1"/>
          </p:cNvSpPr>
          <p:nvPr>
            <p:ph idx="1"/>
          </p:nvPr>
        </p:nvSpPr>
        <p:spPr/>
        <p:txBody>
          <a:bodyPr/>
          <a:lstStyle/>
          <a:p>
            <a:pPr>
              <a:lnSpc>
                <a:spcPct val="90000"/>
              </a:lnSpc>
            </a:pPr>
            <a:r>
              <a:rPr lang="en-US" sz="2400" b="1" dirty="0"/>
              <a:t>Every programming language has specific rules for declaring variables, but all involve identifying at least two attributes for every variable:</a:t>
            </a:r>
          </a:p>
          <a:p>
            <a:pPr lvl="1">
              <a:lnSpc>
                <a:spcPct val="90000"/>
              </a:lnSpc>
            </a:pPr>
            <a:r>
              <a:rPr lang="en-US" sz="2300" b="1" dirty="0"/>
              <a:t>Declaring a data type</a:t>
            </a:r>
          </a:p>
          <a:p>
            <a:pPr lvl="1">
              <a:lnSpc>
                <a:spcPct val="90000"/>
              </a:lnSpc>
            </a:pPr>
            <a:r>
              <a:rPr lang="en-US" sz="2300" b="1" dirty="0"/>
              <a:t>Giving the variable a </a:t>
            </a:r>
            <a:r>
              <a:rPr lang="en-US" sz="2300" b="1" dirty="0" smtClean="0"/>
              <a:t>name</a:t>
            </a:r>
            <a:br>
              <a:rPr lang="en-US" sz="2300" b="1" dirty="0" smtClean="0"/>
            </a:br>
            <a:endParaRPr lang="en-US" sz="2300" b="1" dirty="0"/>
          </a:p>
          <a:p>
            <a:pPr>
              <a:lnSpc>
                <a:spcPct val="90000"/>
              </a:lnSpc>
            </a:pPr>
            <a:r>
              <a:rPr lang="en-US" sz="2400" b="1" dirty="0"/>
              <a:t>In many modern programming languages, variables typically are declared within each module that uses them</a:t>
            </a:r>
          </a:p>
          <a:p>
            <a:pPr lvl="1">
              <a:lnSpc>
                <a:spcPct val="90000"/>
              </a:lnSpc>
            </a:pPr>
            <a:r>
              <a:rPr lang="en-US" sz="2300" b="1" dirty="0"/>
              <a:t>Known as </a:t>
            </a:r>
            <a:r>
              <a:rPr lang="en-US" sz="2300" b="1" dirty="0">
                <a:solidFill>
                  <a:srgbClr val="FF0000"/>
                </a:solidFill>
              </a:rPr>
              <a:t>local variables</a:t>
            </a:r>
          </a:p>
        </p:txBody>
      </p:sp>
      <p:sp>
        <p:nvSpPr>
          <p:cNvPr id="5" name="Slide Number Placeholder 5"/>
          <p:cNvSpPr>
            <a:spLocks noGrp="1"/>
          </p:cNvSpPr>
          <p:nvPr>
            <p:ph type="sldNum" sz="quarter" idx="14"/>
          </p:nvPr>
        </p:nvSpPr>
        <p:spPr/>
        <p:txBody>
          <a:bodyPr/>
          <a:lstStyle/>
          <a:p>
            <a:fld id="{3646839D-4467-4E4C-B04D-50CCD2F48116}" type="slidenum">
              <a:rPr lang="en-US"/>
              <a:pPr/>
              <a:t>12</a:t>
            </a:fld>
            <a:endParaRPr lang="en-US"/>
          </a:p>
        </p:txBody>
      </p:sp>
    </p:spTree>
    <p:extLst>
      <p:ext uri="{BB962C8B-B14F-4D97-AF65-F5344CB8AC3E}">
        <p14:creationId xmlns:p14="http://schemas.microsoft.com/office/powerpoint/2010/main" val="2721213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a:t>Declaring Variables</a:t>
            </a:r>
          </a:p>
        </p:txBody>
      </p:sp>
      <p:sp>
        <p:nvSpPr>
          <p:cNvPr id="49155" name="Rectangle 3"/>
          <p:cNvSpPr>
            <a:spLocks noGrp="1" noChangeArrowheads="1"/>
          </p:cNvSpPr>
          <p:nvPr>
            <p:ph idx="1"/>
          </p:nvPr>
        </p:nvSpPr>
        <p:spPr/>
        <p:txBody>
          <a:bodyPr/>
          <a:lstStyle/>
          <a:p>
            <a:r>
              <a:rPr lang="en-US" sz="2400" b="1" dirty="0">
                <a:solidFill>
                  <a:srgbClr val="FF0000"/>
                </a:solidFill>
              </a:rPr>
              <a:t>Global variables </a:t>
            </a:r>
            <a:r>
              <a:rPr lang="en-US" sz="2400" b="1" dirty="0"/>
              <a:t>-</a:t>
            </a:r>
            <a:r>
              <a:rPr lang="en-US" sz="2400" b="1" dirty="0">
                <a:solidFill>
                  <a:srgbClr val="009900"/>
                </a:solidFill>
              </a:rPr>
              <a:t> </a:t>
            </a:r>
            <a:r>
              <a:rPr lang="en-US" sz="2400" b="1" dirty="0">
                <a:cs typeface="Arial" charset="0"/>
              </a:rPr>
              <a:t>variables given a type and name once, and then used in all modules of the program</a:t>
            </a:r>
          </a:p>
          <a:p>
            <a:r>
              <a:rPr lang="en-US" sz="2400" b="1" dirty="0">
                <a:solidFill>
                  <a:srgbClr val="FF0000"/>
                </a:solidFill>
                <a:cs typeface="Arial" charset="0"/>
              </a:rPr>
              <a:t>Annotation symbol </a:t>
            </a:r>
            <a:r>
              <a:rPr lang="en-US" sz="2400" b="1" dirty="0">
                <a:cs typeface="Arial" charset="0"/>
              </a:rPr>
              <a:t>or </a:t>
            </a:r>
            <a:r>
              <a:rPr lang="en-US" sz="2400" b="1" dirty="0">
                <a:solidFill>
                  <a:srgbClr val="FF0000"/>
                </a:solidFill>
                <a:cs typeface="Arial" charset="0"/>
              </a:rPr>
              <a:t>annotation box </a:t>
            </a:r>
            <a:r>
              <a:rPr lang="en-US" sz="2400" b="1" dirty="0">
                <a:cs typeface="Arial" charset="0"/>
              </a:rPr>
              <a:t>- an attached box containing notes</a:t>
            </a:r>
          </a:p>
          <a:p>
            <a:pPr lvl="1"/>
            <a:r>
              <a:rPr lang="en-US" sz="2400" b="1" dirty="0">
                <a:cs typeface="Arial" charset="0"/>
              </a:rPr>
              <a:t>Use when you have more to write than can conveniently fit within a flowchart symbol</a:t>
            </a:r>
          </a:p>
          <a:p>
            <a:r>
              <a:rPr lang="en-US" sz="2400" b="1" dirty="0">
                <a:solidFill>
                  <a:srgbClr val="FF0000"/>
                </a:solidFill>
                <a:cs typeface="Arial" charset="0"/>
              </a:rPr>
              <a:t>Data dictionary </a:t>
            </a:r>
            <a:r>
              <a:rPr lang="en-US" sz="2400" b="1" dirty="0">
                <a:cs typeface="Arial" charset="0"/>
              </a:rPr>
              <a:t>- a list of every variable name used in a program, along with its type, size, and description</a:t>
            </a:r>
            <a:endParaRPr lang="en-US" sz="2400" b="1" dirty="0"/>
          </a:p>
        </p:txBody>
      </p:sp>
      <p:sp>
        <p:nvSpPr>
          <p:cNvPr id="5" name="Slide Number Placeholder 5"/>
          <p:cNvSpPr>
            <a:spLocks noGrp="1"/>
          </p:cNvSpPr>
          <p:nvPr>
            <p:ph type="sldNum" sz="quarter" idx="14"/>
          </p:nvPr>
        </p:nvSpPr>
        <p:spPr/>
        <p:txBody>
          <a:bodyPr/>
          <a:lstStyle/>
          <a:p>
            <a:fld id="{2FF12F3C-0C8E-4616-AEC2-9424B1CE96FB}" type="slidenum">
              <a:rPr lang="en-US"/>
              <a:pPr/>
              <a:t>13</a:t>
            </a:fld>
            <a:endParaRPr lang="en-US"/>
          </a:p>
        </p:txBody>
      </p:sp>
    </p:spTree>
    <p:extLst>
      <p:ext uri="{BB962C8B-B14F-4D97-AF65-F5344CB8AC3E}">
        <p14:creationId xmlns:p14="http://schemas.microsoft.com/office/powerpoint/2010/main" val="52108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dirty="0"/>
              <a:t>Understanding Data Types</a:t>
            </a:r>
          </a:p>
        </p:txBody>
      </p:sp>
      <p:sp>
        <p:nvSpPr>
          <p:cNvPr id="349187" name="Rectangle 3"/>
          <p:cNvSpPr>
            <a:spLocks noGrp="1" noChangeArrowheads="1"/>
          </p:cNvSpPr>
          <p:nvPr>
            <p:ph idx="1"/>
          </p:nvPr>
        </p:nvSpPr>
        <p:spPr/>
        <p:txBody>
          <a:bodyPr/>
          <a:lstStyle/>
          <a:p>
            <a:r>
              <a:rPr lang="en-US" sz="2400" dirty="0"/>
              <a:t>Two basic data types:</a:t>
            </a:r>
          </a:p>
          <a:p>
            <a:pPr lvl="1"/>
            <a:r>
              <a:rPr lang="en-US" sz="2000" dirty="0"/>
              <a:t>Text</a:t>
            </a:r>
          </a:p>
          <a:p>
            <a:pPr lvl="1"/>
            <a:r>
              <a:rPr lang="en-US" sz="2000" dirty="0"/>
              <a:t>Numeric</a:t>
            </a:r>
          </a:p>
          <a:p>
            <a:r>
              <a:rPr lang="en-US" sz="2400" dirty="0"/>
              <a:t>Numeric data stored by numeric variables</a:t>
            </a:r>
          </a:p>
          <a:p>
            <a:r>
              <a:rPr lang="en-US" sz="2400" dirty="0"/>
              <a:t>Text data stored by string, text, or character variables</a:t>
            </a:r>
          </a:p>
          <a:p>
            <a:r>
              <a:rPr lang="en-US" sz="2400" dirty="0"/>
              <a:t>Constants: </a:t>
            </a:r>
          </a:p>
          <a:p>
            <a:pPr lvl="1"/>
            <a:r>
              <a:rPr lang="en-US" sz="2000" dirty="0"/>
              <a:t>Values that do not change while the program is running</a:t>
            </a:r>
          </a:p>
          <a:p>
            <a:pPr lvl="1"/>
            <a:r>
              <a:rPr lang="en-US" sz="2000" dirty="0"/>
              <a:t>Have identifiers, and can be used like variables for calculations, but cannot be assigned new values</a:t>
            </a:r>
          </a:p>
        </p:txBody>
      </p:sp>
      <p:sp>
        <p:nvSpPr>
          <p:cNvPr id="5" name="Slide Number Placeholder 5"/>
          <p:cNvSpPr>
            <a:spLocks noGrp="1"/>
          </p:cNvSpPr>
          <p:nvPr>
            <p:ph type="sldNum" sz="quarter" idx="14"/>
          </p:nvPr>
        </p:nvSpPr>
        <p:spPr/>
        <p:txBody>
          <a:bodyPr/>
          <a:lstStyle/>
          <a:p>
            <a:fld id="{4473C8C7-BF5D-4C1E-A587-DF41FA8BAE0A}" type="slidenum">
              <a:rPr lang="en-US"/>
              <a:pPr/>
              <a:t>14</a:t>
            </a:fld>
            <a:endParaRPr lang="en-US"/>
          </a:p>
        </p:txBody>
      </p:sp>
    </p:spTree>
    <p:extLst>
      <p:ext uri="{BB962C8B-B14F-4D97-AF65-F5344CB8AC3E}">
        <p14:creationId xmlns:p14="http://schemas.microsoft.com/office/powerpoint/2010/main" val="3263665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Understanding Data Types</a:t>
            </a:r>
          </a:p>
        </p:txBody>
      </p:sp>
      <p:sp>
        <p:nvSpPr>
          <p:cNvPr id="350211" name="Rectangle 3"/>
          <p:cNvSpPr>
            <a:spLocks noGrp="1" noChangeArrowheads="1"/>
          </p:cNvSpPr>
          <p:nvPr>
            <p:ph idx="1"/>
          </p:nvPr>
        </p:nvSpPr>
        <p:spPr/>
        <p:txBody>
          <a:bodyPr/>
          <a:lstStyle/>
          <a:p>
            <a:r>
              <a:rPr lang="en-US" sz="2400"/>
              <a:t>Some programming languages implement several numeric data types, such as:</a:t>
            </a:r>
          </a:p>
          <a:p>
            <a:pPr lvl="1"/>
            <a:r>
              <a:rPr lang="en-US" sz="2000" b="0"/>
              <a:t>Integer</a:t>
            </a:r>
            <a:r>
              <a:rPr lang="en-US" sz="2000"/>
              <a:t>:  whole numbers only</a:t>
            </a:r>
          </a:p>
          <a:p>
            <a:pPr lvl="1"/>
            <a:r>
              <a:rPr lang="en-US" sz="2000" b="0"/>
              <a:t>Floating-point</a:t>
            </a:r>
            <a:r>
              <a:rPr lang="en-US" sz="2000"/>
              <a:t>: fractional numeric values with decimal points</a:t>
            </a:r>
          </a:p>
          <a:p>
            <a:r>
              <a:rPr lang="en-US" sz="2400"/>
              <a:t>Character or string data is represented as characters enclosed in quotation marks</a:t>
            </a:r>
          </a:p>
          <a:p>
            <a:pPr lvl="1"/>
            <a:r>
              <a:rPr lang="en-US" sz="2000"/>
              <a:t>“x”, “color”</a:t>
            </a:r>
          </a:p>
          <a:p>
            <a:r>
              <a:rPr lang="en-US" sz="2400"/>
              <a:t>Data types must be used appropriately</a:t>
            </a:r>
          </a:p>
        </p:txBody>
      </p:sp>
      <p:sp>
        <p:nvSpPr>
          <p:cNvPr id="5" name="Slide Number Placeholder 5"/>
          <p:cNvSpPr>
            <a:spLocks noGrp="1"/>
          </p:cNvSpPr>
          <p:nvPr>
            <p:ph type="sldNum" sz="quarter" idx="14"/>
          </p:nvPr>
        </p:nvSpPr>
        <p:spPr/>
        <p:txBody>
          <a:bodyPr/>
          <a:lstStyle/>
          <a:p>
            <a:fld id="{5B92CEA7-E657-40C5-BD52-D0459EEA9696}" type="slidenum">
              <a:rPr lang="en-US"/>
              <a:pPr/>
              <a:t>15</a:t>
            </a:fld>
            <a:endParaRPr lang="en-US"/>
          </a:p>
        </p:txBody>
      </p:sp>
    </p:spTree>
    <p:extLst>
      <p:ext uri="{BB962C8B-B14F-4D97-AF65-F5344CB8AC3E}">
        <p14:creationId xmlns:p14="http://schemas.microsoft.com/office/powerpoint/2010/main" val="214078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Understanding Data Types</a:t>
            </a:r>
          </a:p>
        </p:txBody>
      </p:sp>
      <p:sp>
        <p:nvSpPr>
          <p:cNvPr id="5" name="Slide Number Placeholder 5"/>
          <p:cNvSpPr>
            <a:spLocks noGrp="1"/>
          </p:cNvSpPr>
          <p:nvPr>
            <p:ph type="sldNum" sz="quarter" idx="11"/>
          </p:nvPr>
        </p:nvSpPr>
        <p:spPr/>
        <p:txBody>
          <a:bodyPr/>
          <a:lstStyle/>
          <a:p>
            <a:fld id="{8C15F4BD-7C2B-41D8-8D1A-4B91FED639E8}" type="slidenum">
              <a:rPr lang="en-US"/>
              <a:pPr/>
              <a:t>16</a:t>
            </a:fld>
            <a:endParaRPr lang="en-US"/>
          </a:p>
        </p:txBody>
      </p:sp>
      <p:pic>
        <p:nvPicPr>
          <p:cNvPr id="353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890" y="2011764"/>
            <a:ext cx="6332220" cy="42683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27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 Manipulating </a:t>
            </a:r>
            <a:r>
              <a:rPr lang="en-US" dirty="0" smtClean="0"/>
              <a:t>Data</a:t>
            </a:r>
            <a:endParaRPr lang="en-US" dirty="0"/>
          </a:p>
        </p:txBody>
      </p:sp>
      <p:sp>
        <p:nvSpPr>
          <p:cNvPr id="3" name="Content Placeholder 2"/>
          <p:cNvSpPr>
            <a:spLocks noGrp="1"/>
          </p:cNvSpPr>
          <p:nvPr>
            <p:ph idx="1"/>
          </p:nvPr>
        </p:nvSpPr>
        <p:spPr/>
        <p:txBody>
          <a:bodyPr/>
          <a:lstStyle/>
          <a:p>
            <a:r>
              <a:rPr lang="en-US" dirty="0" smtClean="0"/>
              <a:t>Assignment Operators</a:t>
            </a:r>
          </a:p>
          <a:p>
            <a:r>
              <a:rPr lang="en-US" dirty="0" smtClean="0"/>
              <a:t>Math Operators</a:t>
            </a:r>
          </a:p>
          <a:p>
            <a:r>
              <a:rPr lang="en-US" dirty="0" smtClean="0"/>
              <a:t>String Manipulation</a:t>
            </a:r>
          </a:p>
          <a:p>
            <a:r>
              <a:rPr lang="en-US" dirty="0" smtClean="0"/>
              <a:t>Comparison and Boolean Operators</a:t>
            </a:r>
          </a:p>
          <a:p>
            <a:r>
              <a:rPr lang="en-US" dirty="0" smtClean="0"/>
              <a:t>Data Conversions </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17</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36112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a:t>Assigning Values to Variables</a:t>
            </a:r>
          </a:p>
        </p:txBody>
      </p:sp>
      <p:sp>
        <p:nvSpPr>
          <p:cNvPr id="345091" name="Rectangle 3"/>
          <p:cNvSpPr>
            <a:spLocks noGrp="1" noChangeArrowheads="1"/>
          </p:cNvSpPr>
          <p:nvPr>
            <p:ph idx="1"/>
          </p:nvPr>
        </p:nvSpPr>
        <p:spPr/>
        <p:txBody>
          <a:bodyPr/>
          <a:lstStyle/>
          <a:p>
            <a:pPr>
              <a:lnSpc>
                <a:spcPct val="90000"/>
              </a:lnSpc>
            </a:pPr>
            <a:r>
              <a:rPr lang="en-US" sz="2400" dirty="0"/>
              <a:t>Assignment statement:  </a:t>
            </a:r>
          </a:p>
          <a:p>
            <a:pPr lvl="1">
              <a:lnSpc>
                <a:spcPct val="90000"/>
              </a:lnSpc>
            </a:pPr>
            <a:r>
              <a:rPr lang="en-US" sz="2000" dirty="0"/>
              <a:t>Assigns a value to a variable</a:t>
            </a:r>
          </a:p>
          <a:p>
            <a:pPr lvl="1">
              <a:lnSpc>
                <a:spcPct val="90000"/>
              </a:lnSpc>
            </a:pPr>
            <a:r>
              <a:rPr lang="en-US" sz="2000" dirty="0"/>
              <a:t>Variable must appear on the left side, value on the right side of the assignment operator</a:t>
            </a:r>
          </a:p>
          <a:p>
            <a:pPr lvl="1">
              <a:lnSpc>
                <a:spcPct val="90000"/>
              </a:lnSpc>
            </a:pPr>
            <a:r>
              <a:rPr lang="en-US" sz="2000" dirty="0"/>
              <a:t>Right side may be an expression that will be evaluated before storing the value in the variable</a:t>
            </a:r>
          </a:p>
          <a:p>
            <a:pPr>
              <a:lnSpc>
                <a:spcPct val="90000"/>
              </a:lnSpc>
            </a:pPr>
            <a:r>
              <a:rPr lang="en-US" sz="2400" dirty="0"/>
              <a:t>Assignment operator:  the equal sign (=) in most languages</a:t>
            </a:r>
          </a:p>
          <a:p>
            <a:pPr>
              <a:lnSpc>
                <a:spcPct val="90000"/>
              </a:lnSpc>
            </a:pPr>
            <a:r>
              <a:rPr lang="en-US" sz="2400" dirty="0"/>
              <a:t>Variable: </a:t>
            </a:r>
          </a:p>
          <a:p>
            <a:pPr lvl="1">
              <a:lnSpc>
                <a:spcPct val="90000"/>
              </a:lnSpc>
            </a:pPr>
            <a:r>
              <a:rPr lang="en-US" sz="2000" dirty="0"/>
              <a:t>Memory location: has an address and a value</a:t>
            </a:r>
          </a:p>
          <a:p>
            <a:pPr lvl="1">
              <a:lnSpc>
                <a:spcPct val="90000"/>
              </a:lnSpc>
            </a:pPr>
            <a:r>
              <a:rPr lang="en-US" sz="2000" dirty="0"/>
              <a:t>Value (contents) is used for various operations</a:t>
            </a:r>
          </a:p>
        </p:txBody>
      </p:sp>
      <p:sp>
        <p:nvSpPr>
          <p:cNvPr id="5" name="Slide Number Placeholder 5"/>
          <p:cNvSpPr>
            <a:spLocks noGrp="1"/>
          </p:cNvSpPr>
          <p:nvPr>
            <p:ph type="sldNum" sz="quarter" idx="14"/>
          </p:nvPr>
        </p:nvSpPr>
        <p:spPr/>
        <p:txBody>
          <a:bodyPr/>
          <a:lstStyle/>
          <a:p>
            <a:fld id="{398CB3A6-84AD-4ECB-8682-32011C5AD831}" type="slidenum">
              <a:rPr lang="en-US"/>
              <a:pPr/>
              <a:t>18</a:t>
            </a:fld>
            <a:endParaRPr lang="en-US"/>
          </a:p>
        </p:txBody>
      </p:sp>
    </p:spTree>
    <p:extLst>
      <p:ext uri="{BB962C8B-B14F-4D97-AF65-F5344CB8AC3E}">
        <p14:creationId xmlns:p14="http://schemas.microsoft.com/office/powerpoint/2010/main" val="734098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Operators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6691768"/>
              </p:ext>
            </p:extLst>
          </p:nvPr>
        </p:nvGraphicFramePr>
        <p:xfrm>
          <a:off x="196850" y="1933575"/>
          <a:ext cx="8750300" cy="3235960"/>
        </p:xfrm>
        <a:graphic>
          <a:graphicData uri="http://schemas.openxmlformats.org/drawingml/2006/table">
            <a:tbl>
              <a:tblPr firstRow="1" bandRow="1">
                <a:tableStyleId>{93296810-A885-4BE3-A3E7-6D5BEEA58F35}</a:tableStyleId>
              </a:tblPr>
              <a:tblGrid>
                <a:gridCol w="2187575"/>
                <a:gridCol w="2187575"/>
                <a:gridCol w="2187575"/>
                <a:gridCol w="2187575"/>
              </a:tblGrid>
              <a:tr h="370840">
                <a:tc>
                  <a:txBody>
                    <a:bodyPr/>
                    <a:lstStyle/>
                    <a:p>
                      <a:pPr algn="ctr"/>
                      <a:r>
                        <a:rPr lang="en-US" dirty="0" smtClean="0"/>
                        <a:t>Operation</a:t>
                      </a:r>
                      <a:endParaRPr lang="en-US" b="1" dirty="0"/>
                    </a:p>
                  </a:txBody>
                  <a:tcPr/>
                </a:tc>
                <a:tc>
                  <a:txBody>
                    <a:bodyPr/>
                    <a:lstStyle/>
                    <a:p>
                      <a:pPr algn="ctr"/>
                      <a:r>
                        <a:rPr lang="en-US" dirty="0" smtClean="0"/>
                        <a:t>Symbol</a:t>
                      </a:r>
                      <a:endParaRPr lang="en-US" b="1" dirty="0"/>
                    </a:p>
                  </a:txBody>
                  <a:tcPr/>
                </a:tc>
                <a:tc>
                  <a:txBody>
                    <a:bodyPr/>
                    <a:lstStyle/>
                    <a:p>
                      <a:pPr algn="ctr"/>
                      <a:r>
                        <a:rPr lang="en-US" dirty="0" smtClean="0"/>
                        <a:t>Example</a:t>
                      </a:r>
                      <a:endParaRPr lang="en-US" b="1" dirty="0"/>
                    </a:p>
                  </a:txBody>
                  <a:tcPr/>
                </a:tc>
                <a:tc>
                  <a:txBody>
                    <a:bodyPr/>
                    <a:lstStyle/>
                    <a:p>
                      <a:pPr algn="ctr"/>
                      <a:r>
                        <a:rPr lang="en-US" dirty="0" smtClean="0"/>
                        <a:t>Result</a:t>
                      </a:r>
                      <a:endParaRPr lang="en-US" b="1" dirty="0"/>
                    </a:p>
                  </a:txBody>
                  <a:tcPr/>
                </a:tc>
              </a:tr>
              <a:tr h="370840">
                <a:tc>
                  <a:txBody>
                    <a:bodyPr/>
                    <a:lstStyle/>
                    <a:p>
                      <a:pPr algn="ctr"/>
                      <a:r>
                        <a:rPr lang="en-US" dirty="0" smtClean="0"/>
                        <a:t>Addition</a:t>
                      </a:r>
                      <a:endParaRPr lang="en-US" b="1" dirty="0"/>
                    </a:p>
                  </a:txBody>
                  <a:tcPr/>
                </a:tc>
                <a:tc>
                  <a:txBody>
                    <a:bodyPr/>
                    <a:lstStyle/>
                    <a:p>
                      <a:pPr algn="ctr"/>
                      <a:r>
                        <a:rPr lang="en-US" dirty="0" smtClean="0"/>
                        <a:t>+</a:t>
                      </a:r>
                      <a:endParaRPr lang="en-US" b="1" dirty="0"/>
                    </a:p>
                  </a:txBody>
                  <a:tcPr/>
                </a:tc>
                <a:tc>
                  <a:txBody>
                    <a:bodyPr/>
                    <a:lstStyle/>
                    <a:p>
                      <a:pPr algn="ctr"/>
                      <a:r>
                        <a:rPr lang="en-US" dirty="0" smtClean="0"/>
                        <a:t>3 + 10.27</a:t>
                      </a:r>
                      <a:endParaRPr lang="en-US" b="1" dirty="0"/>
                    </a:p>
                  </a:txBody>
                  <a:tcPr/>
                </a:tc>
                <a:tc>
                  <a:txBody>
                    <a:bodyPr/>
                    <a:lstStyle/>
                    <a:p>
                      <a:pPr algn="ctr"/>
                      <a:r>
                        <a:rPr lang="en-US" dirty="0" smtClean="0"/>
                        <a:t>13.27</a:t>
                      </a:r>
                      <a:endParaRPr lang="en-US" b="1" dirty="0"/>
                    </a:p>
                  </a:txBody>
                  <a:tcPr/>
                </a:tc>
              </a:tr>
              <a:tr h="370840">
                <a:tc>
                  <a:txBody>
                    <a:bodyPr/>
                    <a:lstStyle/>
                    <a:p>
                      <a:pPr algn="ctr"/>
                      <a:r>
                        <a:rPr lang="en-US" dirty="0" smtClean="0"/>
                        <a:t>Subtraction</a:t>
                      </a:r>
                      <a:endParaRPr lang="en-US" b="1" dirty="0"/>
                    </a:p>
                  </a:txBody>
                  <a:tcPr/>
                </a:tc>
                <a:tc>
                  <a:txBody>
                    <a:bodyPr/>
                    <a:lstStyle/>
                    <a:p>
                      <a:pPr algn="ctr"/>
                      <a:r>
                        <a:rPr lang="en-US" dirty="0" smtClean="0"/>
                        <a:t>-</a:t>
                      </a:r>
                      <a:endParaRPr lang="en-US" b="1" dirty="0"/>
                    </a:p>
                  </a:txBody>
                  <a:tcPr/>
                </a:tc>
                <a:tc>
                  <a:txBody>
                    <a:bodyPr/>
                    <a:lstStyle/>
                    <a:p>
                      <a:pPr algn="ctr"/>
                      <a:r>
                        <a:rPr lang="en-US" dirty="0" smtClean="0"/>
                        <a:t>89.4 – 9.2</a:t>
                      </a:r>
                      <a:endParaRPr lang="en-US" b="1" dirty="0"/>
                    </a:p>
                  </a:txBody>
                  <a:tcPr/>
                </a:tc>
                <a:tc>
                  <a:txBody>
                    <a:bodyPr/>
                    <a:lstStyle/>
                    <a:p>
                      <a:pPr algn="ctr"/>
                      <a:r>
                        <a:rPr lang="en-US" dirty="0" smtClean="0"/>
                        <a:t>80.2</a:t>
                      </a:r>
                      <a:endParaRPr lang="en-US" b="1" dirty="0"/>
                    </a:p>
                  </a:txBody>
                  <a:tcPr/>
                </a:tc>
              </a:tr>
              <a:tr h="370840">
                <a:tc>
                  <a:txBody>
                    <a:bodyPr/>
                    <a:lstStyle/>
                    <a:p>
                      <a:pPr algn="ctr"/>
                      <a:r>
                        <a:rPr lang="en-US" dirty="0" smtClean="0"/>
                        <a:t>Multiplication</a:t>
                      </a:r>
                      <a:endParaRPr lang="en-US" b="1" dirty="0"/>
                    </a:p>
                  </a:txBody>
                  <a:tcPr/>
                </a:tc>
                <a:tc>
                  <a:txBody>
                    <a:bodyPr/>
                    <a:lstStyle/>
                    <a:p>
                      <a:pPr algn="ctr"/>
                      <a:r>
                        <a:rPr lang="en-US" dirty="0" smtClean="0"/>
                        <a:t>*</a:t>
                      </a:r>
                      <a:endParaRPr lang="en-US" b="1" dirty="0"/>
                    </a:p>
                  </a:txBody>
                  <a:tcPr/>
                </a:tc>
                <a:tc>
                  <a:txBody>
                    <a:bodyPr/>
                    <a:lstStyle/>
                    <a:p>
                      <a:pPr algn="ctr"/>
                      <a:r>
                        <a:rPr lang="en-US" dirty="0" smtClean="0"/>
                        <a:t>5 * 9</a:t>
                      </a:r>
                      <a:endParaRPr lang="en-US" b="1" dirty="0"/>
                    </a:p>
                  </a:txBody>
                  <a:tcPr/>
                </a:tc>
                <a:tc>
                  <a:txBody>
                    <a:bodyPr/>
                    <a:lstStyle/>
                    <a:p>
                      <a:pPr algn="ctr"/>
                      <a:r>
                        <a:rPr lang="en-US" dirty="0" smtClean="0"/>
                        <a:t>45</a:t>
                      </a:r>
                      <a:endParaRPr lang="en-US" b="1" dirty="0"/>
                    </a:p>
                  </a:txBody>
                  <a:tcPr/>
                </a:tc>
              </a:tr>
              <a:tr h="370840">
                <a:tc>
                  <a:txBody>
                    <a:bodyPr/>
                    <a:lstStyle/>
                    <a:p>
                      <a:pPr algn="ctr"/>
                      <a:r>
                        <a:rPr lang="en-US" dirty="0" smtClean="0"/>
                        <a:t>Division</a:t>
                      </a:r>
                      <a:endParaRPr lang="en-US" b="1" dirty="0"/>
                    </a:p>
                  </a:txBody>
                  <a:tcPr/>
                </a:tc>
                <a:tc>
                  <a:txBody>
                    <a:bodyPr/>
                    <a:lstStyle/>
                    <a:p>
                      <a:pPr algn="ctr"/>
                      <a:r>
                        <a:rPr lang="en-US" dirty="0" smtClean="0"/>
                        <a:t>/</a:t>
                      </a:r>
                      <a:endParaRPr lang="en-US" b="1" dirty="0"/>
                    </a:p>
                  </a:txBody>
                  <a:tcPr/>
                </a:tc>
                <a:tc>
                  <a:txBody>
                    <a:bodyPr/>
                    <a:lstStyle/>
                    <a:p>
                      <a:pPr algn="ctr"/>
                      <a:r>
                        <a:rPr lang="en-US" dirty="0" smtClean="0"/>
                        <a:t>120 / 5</a:t>
                      </a:r>
                      <a:endParaRPr lang="en-US" b="1" dirty="0"/>
                    </a:p>
                  </a:txBody>
                  <a:tcPr/>
                </a:tc>
                <a:tc>
                  <a:txBody>
                    <a:bodyPr/>
                    <a:lstStyle/>
                    <a:p>
                      <a:pPr algn="ctr"/>
                      <a:r>
                        <a:rPr lang="en-US" dirty="0" smtClean="0"/>
                        <a:t>24</a:t>
                      </a:r>
                      <a:endParaRPr lang="en-US" b="1" dirty="0"/>
                    </a:p>
                  </a:txBody>
                  <a:tcPr/>
                </a:tc>
              </a:tr>
              <a:tr h="370840">
                <a:tc>
                  <a:txBody>
                    <a:bodyPr/>
                    <a:lstStyle/>
                    <a:p>
                      <a:pPr algn="ctr"/>
                      <a:r>
                        <a:rPr lang="en-US" dirty="0" smtClean="0"/>
                        <a:t>Integer</a:t>
                      </a:r>
                      <a:r>
                        <a:rPr lang="en-US" baseline="0" dirty="0" smtClean="0"/>
                        <a:t> Division</a:t>
                      </a:r>
                      <a:endParaRPr lang="en-US" b="1" dirty="0"/>
                    </a:p>
                  </a:txBody>
                  <a:tcPr/>
                </a:tc>
                <a:tc>
                  <a:txBody>
                    <a:bodyPr/>
                    <a:lstStyle/>
                    <a:p>
                      <a:pPr algn="ctr"/>
                      <a:r>
                        <a:rPr lang="en-US" dirty="0" smtClean="0"/>
                        <a:t>\</a:t>
                      </a:r>
                      <a:endParaRPr lang="en-US" b="1" dirty="0"/>
                    </a:p>
                  </a:txBody>
                  <a:tcPr/>
                </a:tc>
                <a:tc>
                  <a:txBody>
                    <a:bodyPr/>
                    <a:lstStyle/>
                    <a:p>
                      <a:pPr algn="ctr"/>
                      <a:r>
                        <a:rPr lang="en-US" dirty="0" smtClean="0"/>
                        <a:t>6 \ 4 </a:t>
                      </a:r>
                      <a:endParaRPr lang="en-US" b="1" dirty="0"/>
                    </a:p>
                  </a:txBody>
                  <a:tcPr/>
                </a:tc>
                <a:tc>
                  <a:txBody>
                    <a:bodyPr/>
                    <a:lstStyle/>
                    <a:p>
                      <a:pPr algn="ctr"/>
                      <a:r>
                        <a:rPr lang="en-US" dirty="0" smtClean="0"/>
                        <a:t>1</a:t>
                      </a:r>
                      <a:endParaRPr lang="en-US" b="1" dirty="0"/>
                    </a:p>
                  </a:txBody>
                  <a:tcPr/>
                </a:tc>
              </a:tr>
              <a:tr h="370840">
                <a:tc>
                  <a:txBody>
                    <a:bodyPr/>
                    <a:lstStyle/>
                    <a:p>
                      <a:pPr algn="ctr"/>
                      <a:r>
                        <a:rPr lang="en-US" dirty="0" smtClean="0"/>
                        <a:t>Modulus</a:t>
                      </a:r>
                      <a:endParaRPr lang="en-US" b="1" dirty="0"/>
                    </a:p>
                  </a:txBody>
                  <a:tcPr anchor="ctr"/>
                </a:tc>
                <a:tc>
                  <a:txBody>
                    <a:bodyPr/>
                    <a:lstStyle/>
                    <a:p>
                      <a:pPr algn="ctr"/>
                      <a:r>
                        <a:rPr lang="en-US" dirty="0" smtClean="0"/>
                        <a:t>%^ or mod</a:t>
                      </a:r>
                      <a:endParaRPr lang="en-US" b="1" dirty="0"/>
                    </a:p>
                  </a:txBody>
                  <a:tcPr anchor="ctr"/>
                </a:tc>
                <a:tc>
                  <a:txBody>
                    <a:bodyPr/>
                    <a:lstStyle/>
                    <a:p>
                      <a:pPr algn="ctr"/>
                      <a:r>
                        <a:rPr lang="en-US" dirty="0" smtClean="0"/>
                        <a:t>6 % 4 or</a:t>
                      </a:r>
                      <a:br>
                        <a:rPr lang="en-US" dirty="0" smtClean="0"/>
                      </a:br>
                      <a:r>
                        <a:rPr lang="en-US" dirty="0" smtClean="0"/>
                        <a:t>6 mod 4</a:t>
                      </a:r>
                      <a:endParaRPr lang="en-US" b="1" dirty="0"/>
                    </a:p>
                  </a:txBody>
                  <a:tcPr anchor="ctr"/>
                </a:tc>
                <a:tc>
                  <a:txBody>
                    <a:bodyPr/>
                    <a:lstStyle/>
                    <a:p>
                      <a:pPr algn="ctr"/>
                      <a:r>
                        <a:rPr lang="en-US" dirty="0" smtClean="0"/>
                        <a:t>2</a:t>
                      </a:r>
                      <a:endParaRPr lang="en-US" b="1" dirty="0"/>
                    </a:p>
                  </a:txBody>
                  <a:tcPr anchor="ctr"/>
                </a:tc>
              </a:tr>
              <a:tr h="370840">
                <a:tc>
                  <a:txBody>
                    <a:bodyPr/>
                    <a:lstStyle/>
                    <a:p>
                      <a:pPr algn="ctr"/>
                      <a:r>
                        <a:rPr lang="en-US" dirty="0" smtClean="0"/>
                        <a:t>Exponentiation</a:t>
                      </a:r>
                      <a:endParaRPr lang="en-US" b="1" dirty="0"/>
                    </a:p>
                  </a:txBody>
                  <a:tcPr/>
                </a:tc>
                <a:tc>
                  <a:txBody>
                    <a:bodyPr/>
                    <a:lstStyle/>
                    <a:p>
                      <a:pPr algn="ctr"/>
                      <a:r>
                        <a:rPr lang="en-US" dirty="0" smtClean="0"/>
                        <a:t>^</a:t>
                      </a:r>
                      <a:endParaRPr lang="en-US" b="1" dirty="0"/>
                    </a:p>
                  </a:txBody>
                  <a:tcPr/>
                </a:tc>
                <a:tc>
                  <a:txBody>
                    <a:bodyPr/>
                    <a:lstStyle/>
                    <a:p>
                      <a:pPr algn="ctr"/>
                      <a:r>
                        <a:rPr lang="en-US" dirty="0" smtClean="0"/>
                        <a:t>2^4</a:t>
                      </a:r>
                      <a:endParaRPr lang="en-US" b="1" dirty="0"/>
                    </a:p>
                  </a:txBody>
                  <a:tcPr/>
                </a:tc>
                <a:tc>
                  <a:txBody>
                    <a:bodyPr/>
                    <a:lstStyle/>
                    <a:p>
                      <a:pPr algn="ctr"/>
                      <a:r>
                        <a:rPr lang="en-US" dirty="0" smtClean="0"/>
                        <a:t>16</a:t>
                      </a:r>
                      <a:endParaRPr lang="en-US" b="1" dirty="0"/>
                    </a:p>
                  </a:txBody>
                  <a:tcPr/>
                </a:tc>
              </a:tr>
            </a:tbl>
          </a:graphicData>
        </a:graphic>
      </p:graphicFrame>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19</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428459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p:txBody>
          <a:bodyPr/>
          <a:lstStyle/>
          <a:p>
            <a:r>
              <a:rPr lang="en-US" dirty="0">
                <a:ea typeface="ＭＳ Ｐゴシック" pitchFamily="34" charset="-128"/>
              </a:rPr>
              <a:t>Part II -  Programming Basics </a:t>
            </a:r>
          </a:p>
          <a:p>
            <a:pPr lvl="1"/>
            <a:r>
              <a:rPr lang="en-US" sz="2000" dirty="0">
                <a:ea typeface="ＭＳ Ｐゴシック" pitchFamily="34" charset="-128"/>
              </a:rPr>
              <a:t>Part II - Chapter 1 How Programs Work</a:t>
            </a:r>
          </a:p>
          <a:p>
            <a:pPr lvl="1"/>
            <a:r>
              <a:rPr lang="en-US" sz="2000" dirty="0">
                <a:ea typeface="ＭＳ Ｐゴシック" pitchFamily="34" charset="-128"/>
              </a:rPr>
              <a:t>Part II - Chapter 2 </a:t>
            </a:r>
            <a:r>
              <a:rPr lang="en-US" sz="2000" dirty="0"/>
              <a:t>Variables, Data Types, and Constants</a:t>
            </a:r>
          </a:p>
          <a:p>
            <a:pPr lvl="1"/>
            <a:r>
              <a:rPr lang="en-US" sz="2000" dirty="0">
                <a:ea typeface="ＭＳ Ｐゴシック" pitchFamily="34" charset="-128"/>
              </a:rPr>
              <a:t>Part II - Chapter 3 </a:t>
            </a:r>
            <a:r>
              <a:rPr lang="en-US" sz="2000" dirty="0"/>
              <a:t>Manipulating Data</a:t>
            </a:r>
          </a:p>
          <a:p>
            <a:pPr lvl="1"/>
            <a:r>
              <a:rPr lang="en-US" sz="2000" dirty="0">
                <a:ea typeface="ＭＳ Ｐゴシック" pitchFamily="34" charset="-128"/>
              </a:rPr>
              <a:t>Part II - Chapter 4 </a:t>
            </a:r>
            <a:r>
              <a:rPr lang="en-US" sz="2000" dirty="0"/>
              <a:t>Making Decisions by Branching</a:t>
            </a:r>
          </a:p>
          <a:p>
            <a:pPr lvl="1"/>
            <a:r>
              <a:rPr lang="en-US" sz="2000" dirty="0">
                <a:ea typeface="ＭＳ Ｐゴシック" pitchFamily="34" charset="-128"/>
              </a:rPr>
              <a:t>Part II - Chapter 5 </a:t>
            </a:r>
            <a:r>
              <a:rPr lang="en-US" sz="2000" dirty="0"/>
              <a:t>Repeating Commands by Looping</a:t>
            </a:r>
          </a:p>
          <a:p>
            <a:pPr lvl="1"/>
            <a:r>
              <a:rPr lang="en-US" sz="2000" dirty="0">
                <a:ea typeface="ＭＳ Ｐゴシック" pitchFamily="34" charset="-128"/>
              </a:rPr>
              <a:t>Part II - Chapter 6 </a:t>
            </a:r>
            <a:r>
              <a:rPr lang="en-US" sz="2000" dirty="0"/>
              <a:t>Breaking a Large Program into Subprograms</a:t>
            </a:r>
          </a:p>
          <a:p>
            <a:pPr lvl="1"/>
            <a:r>
              <a:rPr lang="en-US" sz="2000" dirty="0">
                <a:ea typeface="ＭＳ Ｐゴシック" pitchFamily="34" charset="-128"/>
              </a:rPr>
              <a:t>Part II - Chapter 7 </a:t>
            </a:r>
            <a:r>
              <a:rPr lang="en-US" sz="2000" dirty="0"/>
              <a:t>Breaking a Large Program into Objects</a:t>
            </a:r>
          </a:p>
          <a:p>
            <a:pPr lvl="1"/>
            <a:r>
              <a:rPr lang="en-US" sz="2000" dirty="0" smtClean="0">
                <a:ea typeface="ＭＳ Ｐゴシック" pitchFamily="34" charset="-128"/>
              </a:rPr>
              <a:t>Part </a:t>
            </a:r>
            <a:r>
              <a:rPr lang="en-US" sz="2000" dirty="0">
                <a:ea typeface="ＭＳ Ｐゴシック" pitchFamily="34" charset="-128"/>
              </a:rPr>
              <a:t>II - Chapter 9 </a:t>
            </a:r>
            <a:r>
              <a:rPr lang="en-US" sz="2000" dirty="0"/>
              <a:t>Documenting Your Program</a:t>
            </a:r>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2</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87771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Precedence</a:t>
            </a:r>
            <a:endParaRPr lang="en-US" dirty="0"/>
          </a:p>
        </p:txBody>
      </p:sp>
      <p:sp>
        <p:nvSpPr>
          <p:cNvPr id="4" name="Date Placeholder 3"/>
          <p:cNvSpPr>
            <a:spLocks noGrp="1"/>
          </p:cNvSpPr>
          <p:nvPr>
            <p:ph type="dt" sz="half" idx="10"/>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1"/>
          </p:nvPr>
        </p:nvSpPr>
        <p:spPr/>
        <p:txBody>
          <a:bodyPr/>
          <a:lstStyle/>
          <a:p>
            <a:pPr>
              <a:defRPr/>
            </a:pPr>
            <a:fld id="{BDC207AC-44E2-4E0C-A861-3776DCCCA189}" type="slidenum">
              <a:rPr lang="en-US" smtClean="0"/>
              <a:pPr>
                <a:defRPr/>
              </a:pPr>
              <a:t>20</a:t>
            </a:fld>
            <a:endParaRPr lang="en-US"/>
          </a:p>
        </p:txBody>
      </p:sp>
      <p:sp>
        <p:nvSpPr>
          <p:cNvPr id="6" name="Footer Placeholder 5"/>
          <p:cNvSpPr>
            <a:spLocks noGrp="1"/>
          </p:cNvSpPr>
          <p:nvPr>
            <p:ph type="ftr" sz="quarter" idx="12"/>
          </p:nvPr>
        </p:nvSpPr>
        <p:spPr/>
        <p:txBody>
          <a:bodyPr/>
          <a:lstStyle/>
          <a:p>
            <a:r>
              <a:rPr lang="en-US" smtClean="0"/>
              <a:t>Copyright © Carl M. Burnett</a:t>
            </a:r>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2124303432"/>
              </p:ext>
            </p:extLst>
          </p:nvPr>
        </p:nvGraphicFramePr>
        <p:xfrm>
          <a:off x="492760" y="1945640"/>
          <a:ext cx="5369559" cy="2966720"/>
        </p:xfrm>
        <a:graphic>
          <a:graphicData uri="http://schemas.openxmlformats.org/drawingml/2006/table">
            <a:tbl>
              <a:tblPr firstRow="1" bandRow="1">
                <a:tableStyleId>{93296810-A885-4BE3-A3E7-6D5BEEA58F35}</a:tableStyleId>
              </a:tblPr>
              <a:tblGrid>
                <a:gridCol w="1789853"/>
                <a:gridCol w="1980777"/>
                <a:gridCol w="1598929"/>
              </a:tblGrid>
              <a:tr h="370840">
                <a:tc>
                  <a:txBody>
                    <a:bodyPr/>
                    <a:lstStyle/>
                    <a:p>
                      <a:pPr algn="ctr"/>
                      <a:r>
                        <a:rPr lang="en-US" dirty="0" smtClean="0"/>
                        <a:t>Precedence</a:t>
                      </a:r>
                      <a:endParaRPr lang="en-US" b="1" dirty="0"/>
                    </a:p>
                  </a:txBody>
                  <a:tcPr/>
                </a:tc>
                <a:tc>
                  <a:txBody>
                    <a:bodyPr/>
                    <a:lstStyle/>
                    <a:p>
                      <a:pPr algn="ctr"/>
                      <a:r>
                        <a:rPr lang="en-US" dirty="0" smtClean="0"/>
                        <a:t>Operation</a:t>
                      </a:r>
                      <a:endParaRPr lang="en-US" b="1" dirty="0"/>
                    </a:p>
                  </a:txBody>
                  <a:tcPr/>
                </a:tc>
                <a:tc>
                  <a:txBody>
                    <a:bodyPr/>
                    <a:lstStyle/>
                    <a:p>
                      <a:pPr algn="ctr"/>
                      <a:r>
                        <a:rPr lang="en-US" dirty="0" smtClean="0"/>
                        <a:t>Operator</a:t>
                      </a:r>
                      <a:endParaRPr lang="en-US" b="1" dirty="0"/>
                    </a:p>
                  </a:txBody>
                  <a:tcPr/>
                </a:tc>
              </a:tr>
              <a:tr h="370840">
                <a:tc>
                  <a:txBody>
                    <a:bodyPr/>
                    <a:lstStyle/>
                    <a:p>
                      <a:pPr algn="ctr"/>
                      <a:r>
                        <a:rPr lang="en-US" dirty="0" smtClean="0"/>
                        <a:t>1</a:t>
                      </a:r>
                      <a:endParaRPr lang="en-US" b="1" dirty="0"/>
                    </a:p>
                  </a:txBody>
                  <a:tcPr/>
                </a:tc>
                <a:tc>
                  <a:txBody>
                    <a:bodyPr/>
                    <a:lstStyle/>
                    <a:p>
                      <a:pPr algn="ctr"/>
                      <a:r>
                        <a:rPr lang="en-US" dirty="0" smtClean="0"/>
                        <a:t>Exponentiation</a:t>
                      </a:r>
                      <a:endParaRPr lang="en-US" b="1" dirty="0"/>
                    </a:p>
                  </a:txBody>
                  <a:tcPr/>
                </a:tc>
                <a:tc>
                  <a:txBody>
                    <a:bodyPr/>
                    <a:lstStyle/>
                    <a:p>
                      <a:pPr algn="ctr"/>
                      <a:r>
                        <a:rPr lang="en-US" dirty="0" smtClean="0"/>
                        <a:t>^</a:t>
                      </a:r>
                      <a:endParaRPr lang="en-US" b="1" dirty="0"/>
                    </a:p>
                  </a:txBody>
                  <a:tcPr/>
                </a:tc>
              </a:tr>
              <a:tr h="370840">
                <a:tc>
                  <a:txBody>
                    <a:bodyPr/>
                    <a:lstStyle/>
                    <a:p>
                      <a:pPr algn="ctr"/>
                      <a:r>
                        <a:rPr lang="en-US" dirty="0" smtClean="0"/>
                        <a:t>2</a:t>
                      </a:r>
                      <a:endParaRPr lang="en-US" b="1" dirty="0"/>
                    </a:p>
                  </a:txBody>
                  <a:tcPr/>
                </a:tc>
                <a:tc>
                  <a:txBody>
                    <a:bodyPr/>
                    <a:lstStyle/>
                    <a:p>
                      <a:pPr algn="ctr"/>
                      <a:r>
                        <a:rPr lang="en-US" dirty="0" smtClean="0"/>
                        <a:t>Multiplication</a:t>
                      </a:r>
                      <a:endParaRPr lang="en-US" b="1" dirty="0"/>
                    </a:p>
                  </a:txBody>
                  <a:tcPr/>
                </a:tc>
                <a:tc>
                  <a:txBody>
                    <a:bodyPr/>
                    <a:lstStyle/>
                    <a:p>
                      <a:pPr algn="ctr"/>
                      <a:r>
                        <a:rPr lang="en-US" dirty="0" smtClean="0"/>
                        <a:t>*</a:t>
                      </a:r>
                      <a:endParaRPr lang="en-US" b="1" dirty="0"/>
                    </a:p>
                  </a:txBody>
                  <a:tcPr/>
                </a:tc>
              </a:tr>
              <a:tr h="370840">
                <a:tc>
                  <a:txBody>
                    <a:bodyPr/>
                    <a:lstStyle/>
                    <a:p>
                      <a:pPr algn="ctr"/>
                      <a:r>
                        <a:rPr lang="en-US" dirty="0" smtClean="0"/>
                        <a:t>3</a:t>
                      </a:r>
                      <a:endParaRPr lang="en-US" b="1" dirty="0"/>
                    </a:p>
                  </a:txBody>
                  <a:tcPr/>
                </a:tc>
                <a:tc>
                  <a:txBody>
                    <a:bodyPr/>
                    <a:lstStyle/>
                    <a:p>
                      <a:pPr algn="ctr"/>
                      <a:r>
                        <a:rPr lang="en-US" dirty="0" smtClean="0"/>
                        <a:t>Division</a:t>
                      </a:r>
                      <a:endParaRPr lang="en-US" b="1" dirty="0"/>
                    </a:p>
                  </a:txBody>
                  <a:tcPr/>
                </a:tc>
                <a:tc>
                  <a:txBody>
                    <a:bodyPr/>
                    <a:lstStyle/>
                    <a:p>
                      <a:pPr algn="ctr"/>
                      <a:r>
                        <a:rPr lang="en-US" dirty="0" smtClean="0"/>
                        <a:t>/</a:t>
                      </a:r>
                      <a:endParaRPr lang="en-US" b="1" dirty="0"/>
                    </a:p>
                  </a:txBody>
                  <a:tcPr/>
                </a:tc>
              </a:tr>
              <a:tr h="370840">
                <a:tc>
                  <a:txBody>
                    <a:bodyPr/>
                    <a:lstStyle/>
                    <a:p>
                      <a:pPr algn="ctr"/>
                      <a:r>
                        <a:rPr lang="en-US" dirty="0" smtClean="0"/>
                        <a:t>4</a:t>
                      </a:r>
                      <a:endParaRPr lang="en-US" b="1" dirty="0"/>
                    </a:p>
                  </a:txBody>
                  <a:tcPr/>
                </a:tc>
                <a:tc>
                  <a:txBody>
                    <a:bodyPr/>
                    <a:lstStyle/>
                    <a:p>
                      <a:pPr algn="ctr"/>
                      <a:r>
                        <a:rPr lang="en-US" dirty="0" smtClean="0"/>
                        <a:t>Integer</a:t>
                      </a:r>
                      <a:r>
                        <a:rPr lang="en-US" baseline="0" dirty="0" smtClean="0"/>
                        <a:t> Division</a:t>
                      </a:r>
                      <a:endParaRPr lang="en-US" b="1" dirty="0"/>
                    </a:p>
                  </a:txBody>
                  <a:tcPr/>
                </a:tc>
                <a:tc>
                  <a:txBody>
                    <a:bodyPr/>
                    <a:lstStyle/>
                    <a:p>
                      <a:pPr algn="ctr"/>
                      <a:r>
                        <a:rPr lang="en-US" dirty="0" smtClean="0"/>
                        <a:t>\</a:t>
                      </a:r>
                      <a:endParaRPr lang="en-US" b="1" dirty="0"/>
                    </a:p>
                  </a:txBody>
                  <a:tcPr/>
                </a:tc>
              </a:tr>
              <a:tr h="370840">
                <a:tc>
                  <a:txBody>
                    <a:bodyPr/>
                    <a:lstStyle/>
                    <a:p>
                      <a:pPr algn="ctr"/>
                      <a:r>
                        <a:rPr lang="en-US" dirty="0" smtClean="0"/>
                        <a:t>5</a:t>
                      </a:r>
                      <a:endParaRPr lang="en-US" b="1" dirty="0"/>
                    </a:p>
                  </a:txBody>
                  <a:tcPr/>
                </a:tc>
                <a:tc>
                  <a:txBody>
                    <a:bodyPr/>
                    <a:lstStyle/>
                    <a:p>
                      <a:pPr algn="ctr"/>
                      <a:r>
                        <a:rPr lang="en-US" dirty="0" smtClean="0"/>
                        <a:t>Modulus</a:t>
                      </a:r>
                      <a:endParaRPr lang="en-US" b="1" dirty="0"/>
                    </a:p>
                  </a:txBody>
                  <a:tcPr anchor="ctr"/>
                </a:tc>
                <a:tc>
                  <a:txBody>
                    <a:bodyPr/>
                    <a:lstStyle/>
                    <a:p>
                      <a:pPr algn="ctr"/>
                      <a:r>
                        <a:rPr lang="en-US" dirty="0" smtClean="0"/>
                        <a:t>%^ or mod</a:t>
                      </a:r>
                      <a:endParaRPr lang="en-US" b="1" dirty="0"/>
                    </a:p>
                  </a:txBody>
                  <a:tcPr anchor="ctr"/>
                </a:tc>
              </a:tr>
              <a:tr h="370840">
                <a:tc>
                  <a:txBody>
                    <a:bodyPr/>
                    <a:lstStyle/>
                    <a:p>
                      <a:pPr algn="ctr"/>
                      <a:r>
                        <a:rPr lang="en-US" dirty="0" smtClean="0"/>
                        <a:t>6</a:t>
                      </a:r>
                      <a:endParaRPr lang="en-US" b="1" dirty="0"/>
                    </a:p>
                  </a:txBody>
                  <a:tcPr/>
                </a:tc>
                <a:tc>
                  <a:txBody>
                    <a:bodyPr/>
                    <a:lstStyle/>
                    <a:p>
                      <a:pPr algn="ctr"/>
                      <a:r>
                        <a:rPr lang="en-US" dirty="0" smtClean="0"/>
                        <a:t>Addition</a:t>
                      </a:r>
                      <a:endParaRPr lang="en-US" b="1" dirty="0"/>
                    </a:p>
                  </a:txBody>
                  <a:tcPr/>
                </a:tc>
                <a:tc>
                  <a:txBody>
                    <a:bodyPr/>
                    <a:lstStyle/>
                    <a:p>
                      <a:pPr algn="ctr"/>
                      <a:r>
                        <a:rPr lang="en-US" dirty="0" smtClean="0"/>
                        <a:t>+</a:t>
                      </a:r>
                      <a:endParaRPr lang="en-US" b="1" dirty="0"/>
                    </a:p>
                  </a:txBody>
                  <a:tcPr/>
                </a:tc>
              </a:tr>
              <a:tr h="370840">
                <a:tc>
                  <a:txBody>
                    <a:bodyPr/>
                    <a:lstStyle/>
                    <a:p>
                      <a:pPr algn="ctr"/>
                      <a:r>
                        <a:rPr lang="en-US" dirty="0" smtClean="0"/>
                        <a:t>7</a:t>
                      </a:r>
                      <a:endParaRPr lang="en-US" b="1" dirty="0"/>
                    </a:p>
                  </a:txBody>
                  <a:tcPr/>
                </a:tc>
                <a:tc>
                  <a:txBody>
                    <a:bodyPr/>
                    <a:lstStyle/>
                    <a:p>
                      <a:pPr algn="ctr"/>
                      <a:r>
                        <a:rPr lang="en-US" dirty="0" smtClean="0"/>
                        <a:t>Subtraction</a:t>
                      </a:r>
                      <a:endParaRPr lang="en-US" b="1" dirty="0"/>
                    </a:p>
                  </a:txBody>
                  <a:tcPr/>
                </a:tc>
                <a:tc>
                  <a:txBody>
                    <a:bodyPr/>
                    <a:lstStyle/>
                    <a:p>
                      <a:pPr algn="ctr"/>
                      <a:r>
                        <a:rPr lang="en-US" dirty="0" smtClean="0"/>
                        <a:t>-</a:t>
                      </a:r>
                      <a:endParaRPr lang="en-US" b="1" dirty="0"/>
                    </a:p>
                  </a:txBody>
                  <a:tcPr/>
                </a:tc>
              </a:tr>
            </a:tbl>
          </a:graphicData>
        </a:graphic>
      </p:graphicFrame>
      <p:sp>
        <p:nvSpPr>
          <p:cNvPr id="8" name="TextBox 7"/>
          <p:cNvSpPr txBox="1"/>
          <p:nvPr/>
        </p:nvSpPr>
        <p:spPr>
          <a:xfrm>
            <a:off x="6675120" y="2354580"/>
            <a:ext cx="1719381" cy="923330"/>
          </a:xfrm>
          <a:prstGeom prst="rect">
            <a:avLst/>
          </a:prstGeom>
          <a:noFill/>
        </p:spPr>
        <p:txBody>
          <a:bodyPr wrap="none" rtlCol="0">
            <a:spAutoFit/>
          </a:bodyPr>
          <a:lstStyle/>
          <a:p>
            <a:r>
              <a:rPr lang="en-US" b="1" dirty="0" smtClean="0"/>
              <a:t>Y = 34 + 7 * 89</a:t>
            </a:r>
          </a:p>
          <a:p>
            <a:r>
              <a:rPr lang="en-US" b="1" dirty="0" smtClean="0"/>
              <a:t>Y = 34 + 623</a:t>
            </a:r>
          </a:p>
          <a:p>
            <a:r>
              <a:rPr lang="en-US" b="1" dirty="0" smtClean="0"/>
              <a:t>Y = 657</a:t>
            </a:r>
            <a:endParaRPr lang="en-US" b="1" dirty="0"/>
          </a:p>
        </p:txBody>
      </p:sp>
      <p:sp>
        <p:nvSpPr>
          <p:cNvPr id="9" name="TextBox 8"/>
          <p:cNvSpPr txBox="1"/>
          <p:nvPr/>
        </p:nvSpPr>
        <p:spPr>
          <a:xfrm>
            <a:off x="6675120" y="3890665"/>
            <a:ext cx="1873270" cy="923330"/>
          </a:xfrm>
          <a:prstGeom prst="rect">
            <a:avLst/>
          </a:prstGeom>
          <a:noFill/>
        </p:spPr>
        <p:txBody>
          <a:bodyPr wrap="none" rtlCol="0">
            <a:spAutoFit/>
          </a:bodyPr>
          <a:lstStyle/>
          <a:p>
            <a:r>
              <a:rPr lang="en-US" b="1" dirty="0" smtClean="0"/>
              <a:t>Y = (34 + 7) * 89</a:t>
            </a:r>
          </a:p>
          <a:p>
            <a:r>
              <a:rPr lang="en-US" b="1" dirty="0" smtClean="0"/>
              <a:t>Y = 41 * 89</a:t>
            </a:r>
          </a:p>
          <a:p>
            <a:r>
              <a:rPr lang="en-US" b="1" dirty="0" smtClean="0"/>
              <a:t>Y = 3649</a:t>
            </a:r>
            <a:endParaRPr lang="en-US" b="1" dirty="0"/>
          </a:p>
        </p:txBody>
      </p:sp>
    </p:spTree>
    <p:extLst>
      <p:ext uri="{BB962C8B-B14F-4D97-AF65-F5344CB8AC3E}">
        <p14:creationId xmlns:p14="http://schemas.microsoft.com/office/powerpoint/2010/main" val="252437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145"/>
            <a:ext cx="8762999" cy="884238"/>
          </a:xfrm>
        </p:spPr>
        <p:txBody>
          <a:bodyPr/>
          <a:lstStyle/>
          <a:p>
            <a:r>
              <a:rPr lang="en-US" dirty="0"/>
              <a:t>String </a:t>
            </a:r>
            <a:r>
              <a:rPr lang="en-US" dirty="0" smtClean="0"/>
              <a:t>Manipulation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91021074"/>
              </p:ext>
            </p:extLst>
          </p:nvPr>
        </p:nvGraphicFramePr>
        <p:xfrm>
          <a:off x="2384425" y="2333625"/>
          <a:ext cx="4375150" cy="3712841"/>
        </p:xfrm>
        <a:graphic>
          <a:graphicData uri="http://schemas.openxmlformats.org/drawingml/2006/table">
            <a:tbl>
              <a:tblPr firstRow="1" bandRow="1">
                <a:tableStyleId>{93296810-A885-4BE3-A3E7-6D5BEEA58F35}</a:tableStyleId>
              </a:tblPr>
              <a:tblGrid>
                <a:gridCol w="2187575"/>
                <a:gridCol w="2187575"/>
              </a:tblGrid>
              <a:tr h="337531">
                <a:tc>
                  <a:txBody>
                    <a:bodyPr/>
                    <a:lstStyle/>
                    <a:p>
                      <a:pPr algn="ctr"/>
                      <a:r>
                        <a:rPr lang="en-US" sz="1600" dirty="0" smtClean="0"/>
                        <a:t>Language</a:t>
                      </a:r>
                      <a:endParaRPr lang="en-US" sz="1600" dirty="0"/>
                    </a:p>
                  </a:txBody>
                  <a:tcPr/>
                </a:tc>
                <a:tc>
                  <a:txBody>
                    <a:bodyPr/>
                    <a:lstStyle/>
                    <a:p>
                      <a:pPr algn="ctr"/>
                      <a:r>
                        <a:rPr lang="en-US" sz="1600" dirty="0" smtClean="0"/>
                        <a:t>Operator</a:t>
                      </a:r>
                      <a:endParaRPr lang="en-US" sz="1600" dirty="0"/>
                    </a:p>
                  </a:txBody>
                  <a:tcPr/>
                </a:tc>
              </a:tr>
              <a:tr h="337531">
                <a:tc>
                  <a:txBody>
                    <a:bodyPr/>
                    <a:lstStyle/>
                    <a:p>
                      <a:pPr algn="ctr"/>
                      <a:r>
                        <a:rPr lang="en-US" sz="1600" dirty="0" smtClean="0"/>
                        <a:t>JavaScript</a:t>
                      </a:r>
                      <a:endParaRPr lang="en-US" sz="1600" dirty="0"/>
                    </a:p>
                  </a:txBody>
                  <a:tcPr/>
                </a:tc>
                <a:tc>
                  <a:txBody>
                    <a:bodyPr/>
                    <a:lstStyle/>
                    <a:p>
                      <a:pPr algn="ctr"/>
                      <a:r>
                        <a:rPr lang="en-US" sz="1600" dirty="0" smtClean="0"/>
                        <a:t>+ , +=, .</a:t>
                      </a:r>
                      <a:r>
                        <a:rPr lang="en-US" sz="1600" dirty="0" err="1" smtClean="0"/>
                        <a:t>concat</a:t>
                      </a:r>
                      <a:endParaRPr lang="en-US" sz="1600" dirty="0"/>
                    </a:p>
                  </a:txBody>
                  <a:tcPr/>
                </a:tc>
              </a:tr>
              <a:tr h="33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Visual Basic</a:t>
                      </a:r>
                      <a:endParaRPr lang="en-US" sz="1600" dirty="0"/>
                    </a:p>
                  </a:txBody>
                  <a:tcPr/>
                </a:tc>
                <a:tc>
                  <a:txBody>
                    <a:bodyPr/>
                    <a:lstStyle/>
                    <a:p>
                      <a:pPr algn="ctr"/>
                      <a:r>
                        <a:rPr lang="en-US" sz="1600" dirty="0" smtClean="0"/>
                        <a:t>+ , &amp;</a:t>
                      </a:r>
                      <a:endParaRPr lang="en-US" sz="1600" dirty="0"/>
                    </a:p>
                  </a:txBody>
                  <a:tcPr/>
                </a:tc>
              </a:tr>
              <a:tr h="33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a:t>
                      </a:r>
                      <a:r>
                        <a:rPr lang="en-US" sz="1600" dirty="0" err="1" smtClean="0"/>
                        <a:t>strcat</a:t>
                      </a:r>
                      <a:endParaRPr lang="en-US" sz="1600" dirty="0" smtClean="0"/>
                    </a:p>
                  </a:txBody>
                  <a:tcPr/>
                </a:tc>
              </a:tr>
              <a:tr h="33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a:t>
                      </a:r>
                    </a:p>
                  </a:txBody>
                  <a:tcPr/>
                </a:tc>
                <a:tc>
                  <a:txBody>
                    <a:bodyPr/>
                    <a:lstStyle/>
                    <a:p>
                      <a:pPr algn="ctr"/>
                      <a:r>
                        <a:rPr lang="en-US" sz="1600" dirty="0" smtClean="0"/>
                        <a:t>+, </a:t>
                      </a:r>
                      <a:r>
                        <a:rPr lang="en-US" sz="1600" dirty="0" err="1" smtClean="0"/>
                        <a:t>strcat</a:t>
                      </a:r>
                      <a:endParaRPr lang="en-US" sz="1600" dirty="0"/>
                    </a:p>
                  </a:txBody>
                  <a:tcPr/>
                </a:tc>
              </a:tr>
              <a:tr h="33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a:t>
                      </a:r>
                    </a:p>
                  </a:txBody>
                  <a:tcPr/>
                </a:tc>
                <a:tc>
                  <a:txBody>
                    <a:bodyPr/>
                    <a:lstStyle/>
                    <a:p>
                      <a:pPr algn="ctr"/>
                      <a:r>
                        <a:rPr lang="en-US" sz="1600" dirty="0" err="1" smtClean="0"/>
                        <a:t>str</a:t>
                      </a:r>
                      <a:r>
                        <a:rPr lang="en-US" sz="1600" baseline="0" dirty="0" smtClean="0"/>
                        <a:t> , +, +=</a:t>
                      </a:r>
                      <a:endParaRPr lang="en-US" sz="1600" dirty="0"/>
                    </a:p>
                  </a:txBody>
                  <a:tcPr/>
                </a:tc>
              </a:tr>
              <a:tr h="337531">
                <a:tc>
                  <a:txBody>
                    <a:bodyPr/>
                    <a:lstStyle/>
                    <a:p>
                      <a:pPr algn="ctr"/>
                      <a:r>
                        <a:rPr lang="en-US" sz="1600" dirty="0" smtClean="0"/>
                        <a:t>Java</a:t>
                      </a:r>
                      <a:endParaRPr lang="en-US" sz="1600" dirty="0"/>
                    </a:p>
                  </a:txBody>
                  <a:tcPr/>
                </a:tc>
                <a:tc>
                  <a:txBody>
                    <a:bodyPr/>
                    <a:lstStyle/>
                    <a:p>
                      <a:pPr algn="ctr"/>
                      <a:r>
                        <a:rPr lang="en-US" sz="1600" dirty="0" smtClean="0"/>
                        <a:t>+, </a:t>
                      </a:r>
                      <a:r>
                        <a:rPr lang="en-US" sz="1600" dirty="0" err="1" smtClean="0"/>
                        <a:t>concat</a:t>
                      </a:r>
                      <a:r>
                        <a:rPr lang="en-US" sz="1600" dirty="0" smtClean="0"/>
                        <a:t>()</a:t>
                      </a:r>
                      <a:endParaRPr lang="en-US" sz="1600" dirty="0"/>
                    </a:p>
                  </a:txBody>
                  <a:tcPr/>
                </a:tc>
              </a:tr>
              <a:tr h="33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Python</a:t>
                      </a:r>
                    </a:p>
                  </a:txBody>
                  <a:tcPr/>
                </a:tc>
                <a:tc>
                  <a:txBody>
                    <a:bodyPr/>
                    <a:lstStyle/>
                    <a:p>
                      <a:pPr algn="ctr"/>
                      <a:r>
                        <a:rPr lang="en-US" sz="1600" dirty="0" smtClean="0"/>
                        <a:t>+</a:t>
                      </a:r>
                      <a:endParaRPr lang="en-US" sz="1600" dirty="0"/>
                    </a:p>
                  </a:txBody>
                  <a:tcPr/>
                </a:tc>
              </a:tr>
              <a:tr h="33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PHP</a:t>
                      </a:r>
                    </a:p>
                  </a:txBody>
                  <a:tcPr/>
                </a:tc>
                <a:tc>
                  <a:txBody>
                    <a:bodyPr/>
                    <a:lstStyle/>
                    <a:p>
                      <a:pPr algn="ctr"/>
                      <a:r>
                        <a:rPr lang="en-US" sz="1600" dirty="0" smtClean="0"/>
                        <a:t>. , .=</a:t>
                      </a:r>
                      <a:endParaRPr lang="en-US" sz="1600" dirty="0"/>
                    </a:p>
                  </a:txBody>
                  <a:tcPr/>
                </a:tc>
              </a:tr>
              <a:tr h="337531">
                <a:tc>
                  <a:txBody>
                    <a:bodyPr/>
                    <a:lstStyle/>
                    <a:p>
                      <a:pPr algn="ctr"/>
                      <a:r>
                        <a:rPr lang="en-US" sz="1600" dirty="0" smtClean="0"/>
                        <a:t>Perl</a:t>
                      </a:r>
                      <a:endParaRPr lang="en-US" sz="1600" dirty="0"/>
                    </a:p>
                  </a:txBody>
                  <a:tcPr/>
                </a:tc>
                <a:tc>
                  <a:txBody>
                    <a:bodyPr/>
                    <a:lstStyle/>
                    <a:p>
                      <a:pPr algn="ctr"/>
                      <a:r>
                        <a:rPr lang="en-US" sz="1600" dirty="0" smtClean="0"/>
                        <a:t>.</a:t>
                      </a:r>
                      <a:endParaRPr lang="en-US" sz="1000" dirty="0"/>
                    </a:p>
                  </a:txBody>
                  <a:tcPr/>
                </a:tc>
              </a:tr>
              <a:tr h="337531">
                <a:tc>
                  <a:txBody>
                    <a:bodyPr/>
                    <a:lstStyle/>
                    <a:p>
                      <a:pPr algn="ctr"/>
                      <a:r>
                        <a:rPr lang="en-US" sz="1600" dirty="0" smtClean="0"/>
                        <a:t>Ruby</a:t>
                      </a:r>
                      <a:endParaRPr lang="en-US" sz="1600" dirty="0"/>
                    </a:p>
                  </a:txBody>
                  <a:tcPr/>
                </a:tc>
                <a:tc>
                  <a:txBody>
                    <a:bodyPr/>
                    <a:lstStyle/>
                    <a:p>
                      <a:pPr algn="ctr"/>
                      <a:r>
                        <a:rPr lang="en-US" sz="1600" dirty="0" smtClean="0"/>
                        <a:t>+ , &lt;&lt; </a:t>
                      </a:r>
                      <a:endParaRPr lang="en-US" sz="1600" dirty="0"/>
                    </a:p>
                  </a:txBody>
                  <a:tcPr/>
                </a:tc>
              </a:tr>
            </a:tbl>
          </a:graphicData>
        </a:graphic>
      </p:graphicFrame>
      <p:sp>
        <p:nvSpPr>
          <p:cNvPr id="3" name="Date Placeholder 2"/>
          <p:cNvSpPr>
            <a:spLocks noGrp="1"/>
          </p:cNvSpPr>
          <p:nvPr>
            <p:ph type="dt" sz="half" idx="12"/>
          </p:nvPr>
        </p:nvSpPr>
        <p:spPr/>
        <p:txBody>
          <a:bodyPr/>
          <a:lstStyle/>
          <a:p>
            <a:fld id="{3609AAA1-97F1-4A04-9FA6-CC410171D84D}" type="datetime1">
              <a:rPr lang="en-US" smtClean="0"/>
              <a:t>8/18/2013</a:t>
            </a:fld>
            <a:endParaRPr lang="en-US"/>
          </a:p>
        </p:txBody>
      </p:sp>
      <p:sp>
        <p:nvSpPr>
          <p:cNvPr id="4" name="Slide Number Placeholder 3"/>
          <p:cNvSpPr>
            <a:spLocks noGrp="1"/>
          </p:cNvSpPr>
          <p:nvPr>
            <p:ph type="sldNum" sz="quarter" idx="14"/>
          </p:nvPr>
        </p:nvSpPr>
        <p:spPr/>
        <p:txBody>
          <a:bodyPr/>
          <a:lstStyle/>
          <a:p>
            <a:pPr>
              <a:defRPr/>
            </a:pPr>
            <a:fld id="{11F27299-7934-46F6-B99A-F9E924C38745}" type="slidenum">
              <a:rPr lang="en-US" smtClean="0"/>
              <a:pPr>
                <a:defRPr/>
              </a:pPr>
              <a:t>21</a:t>
            </a:fld>
            <a:endParaRPr lang="en-US"/>
          </a:p>
        </p:txBody>
      </p:sp>
      <p:sp>
        <p:nvSpPr>
          <p:cNvPr id="5" name="Footer Placeholder 4"/>
          <p:cNvSpPr>
            <a:spLocks noGrp="1"/>
          </p:cNvSpPr>
          <p:nvPr>
            <p:ph type="ftr" sz="quarter" idx="15"/>
          </p:nvPr>
        </p:nvSpPr>
        <p:spPr/>
        <p:txBody>
          <a:bodyPr/>
          <a:lstStyle/>
          <a:p>
            <a:r>
              <a:rPr lang="en-US" smtClean="0"/>
              <a:t>Copyright © Carl M. Burnett</a:t>
            </a:r>
            <a:endParaRPr lang="en-US" dirty="0"/>
          </a:p>
        </p:txBody>
      </p:sp>
      <p:sp>
        <p:nvSpPr>
          <p:cNvPr id="8" name="TextBox 7"/>
          <p:cNvSpPr txBox="1"/>
          <p:nvPr/>
        </p:nvSpPr>
        <p:spPr>
          <a:xfrm>
            <a:off x="289856" y="1769417"/>
            <a:ext cx="3877985" cy="461665"/>
          </a:xfrm>
          <a:prstGeom prst="rect">
            <a:avLst/>
          </a:prstGeom>
          <a:noFill/>
        </p:spPr>
        <p:txBody>
          <a:bodyPr wrap="none" rtlCol="0">
            <a:spAutoFit/>
          </a:bodyPr>
          <a:lstStyle/>
          <a:p>
            <a:r>
              <a:rPr lang="en-US" sz="2400" b="1" dirty="0" smtClean="0"/>
              <a:t>Concatenation Operators</a:t>
            </a:r>
            <a:endParaRPr lang="en-US" sz="2400" b="1" dirty="0"/>
          </a:p>
        </p:txBody>
      </p:sp>
    </p:spTree>
    <p:extLst>
      <p:ext uri="{BB962C8B-B14F-4D97-AF65-F5344CB8AC3E}">
        <p14:creationId xmlns:p14="http://schemas.microsoft.com/office/powerpoint/2010/main" val="169291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and Boolean </a:t>
            </a:r>
            <a:r>
              <a:rPr lang="en-US" dirty="0" smtClean="0"/>
              <a:t>Operators</a:t>
            </a:r>
            <a:endParaRPr lang="en-US" dirty="0"/>
          </a:p>
        </p:txBody>
      </p:sp>
      <p:sp>
        <p:nvSpPr>
          <p:cNvPr id="6" name="Content Placeholder 5"/>
          <p:cNvSpPr>
            <a:spLocks noGrp="1"/>
          </p:cNvSpPr>
          <p:nvPr>
            <p:ph idx="1"/>
          </p:nvPr>
        </p:nvSpPr>
        <p:spPr/>
        <p:txBody>
          <a:bodyPr/>
          <a:lstStyle/>
          <a:p>
            <a:pPr marL="0" indent="0">
              <a:buNone/>
            </a:pPr>
            <a:r>
              <a:rPr lang="en-US" sz="3200" dirty="0"/>
              <a:t>Boolean </a:t>
            </a:r>
            <a:r>
              <a:rPr lang="en-US" sz="3200" dirty="0" smtClean="0"/>
              <a:t>logic</a:t>
            </a:r>
          </a:p>
          <a:p>
            <a:pPr lvl="1"/>
            <a:r>
              <a:rPr lang="en-US" sz="2800" dirty="0" smtClean="0"/>
              <a:t>Form </a:t>
            </a:r>
            <a:r>
              <a:rPr lang="en-US" sz="2800" dirty="0"/>
              <a:t>of </a:t>
            </a:r>
            <a:r>
              <a:rPr lang="en-US" sz="2800" dirty="0" smtClean="0"/>
              <a:t>Algebra </a:t>
            </a:r>
          </a:p>
          <a:p>
            <a:pPr lvl="1"/>
            <a:r>
              <a:rPr lang="en-US" sz="2800" dirty="0" smtClean="0"/>
              <a:t>True or False </a:t>
            </a:r>
          </a:p>
          <a:p>
            <a:pPr lvl="1"/>
            <a:r>
              <a:rPr lang="en-US" sz="2800" dirty="0" smtClean="0"/>
              <a:t>Binary Numbering System </a:t>
            </a:r>
          </a:p>
          <a:p>
            <a:pPr lvl="1"/>
            <a:r>
              <a:rPr lang="en-US" sz="2800" dirty="0"/>
              <a:t>B</a:t>
            </a:r>
            <a:r>
              <a:rPr lang="en-US" sz="2800" dirty="0" smtClean="0"/>
              <a:t>it </a:t>
            </a:r>
            <a:r>
              <a:rPr lang="en-US" sz="2800" dirty="0"/>
              <a:t>has a value of either 1 or </a:t>
            </a:r>
            <a:r>
              <a:rPr lang="en-US" sz="2800" dirty="0" smtClean="0"/>
              <a:t>0</a:t>
            </a:r>
          </a:p>
        </p:txBody>
      </p:sp>
      <p:sp>
        <p:nvSpPr>
          <p:cNvPr id="3" name="Date Placeholder 2"/>
          <p:cNvSpPr>
            <a:spLocks noGrp="1"/>
          </p:cNvSpPr>
          <p:nvPr>
            <p:ph type="dt" sz="half" idx="12"/>
          </p:nvPr>
        </p:nvSpPr>
        <p:spPr/>
        <p:txBody>
          <a:bodyPr/>
          <a:lstStyle/>
          <a:p>
            <a:fld id="{3609AAA1-97F1-4A04-9FA6-CC410171D84D}" type="datetime1">
              <a:rPr lang="en-US" smtClean="0"/>
              <a:t>8/18/2013</a:t>
            </a:fld>
            <a:endParaRPr lang="en-US"/>
          </a:p>
        </p:txBody>
      </p:sp>
      <p:sp>
        <p:nvSpPr>
          <p:cNvPr id="4" name="Slide Number Placeholder 3"/>
          <p:cNvSpPr>
            <a:spLocks noGrp="1"/>
          </p:cNvSpPr>
          <p:nvPr>
            <p:ph type="sldNum" sz="quarter" idx="14"/>
          </p:nvPr>
        </p:nvSpPr>
        <p:spPr/>
        <p:txBody>
          <a:bodyPr/>
          <a:lstStyle/>
          <a:p>
            <a:pPr>
              <a:defRPr/>
            </a:pPr>
            <a:fld id="{11F27299-7934-46F6-B99A-F9E924C38745}" type="slidenum">
              <a:rPr lang="en-US" smtClean="0"/>
              <a:pPr>
                <a:defRPr/>
              </a:pPr>
              <a:t>22</a:t>
            </a:fld>
            <a:endParaRPr lang="en-US"/>
          </a:p>
        </p:txBody>
      </p:sp>
      <p:sp>
        <p:nvSpPr>
          <p:cNvPr id="5" name="Footer Placeholder 4"/>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382128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sz="3200" b="1" dirty="0" smtClean="0"/>
              <a:t>Boolean </a:t>
            </a:r>
            <a:r>
              <a:rPr lang="en-US" sz="3200" b="1" dirty="0"/>
              <a:t>Expressions </a:t>
            </a:r>
            <a:r>
              <a:rPr lang="en-US" sz="3200" b="1" dirty="0" smtClean="0"/>
              <a:t>Make </a:t>
            </a:r>
            <a:r>
              <a:rPr lang="en-US" sz="3200" b="1" dirty="0"/>
              <a:t>Comparisons</a:t>
            </a:r>
          </a:p>
        </p:txBody>
      </p:sp>
      <p:sp>
        <p:nvSpPr>
          <p:cNvPr id="297987" name="Rectangle 3"/>
          <p:cNvSpPr>
            <a:spLocks noGrp="1" noChangeArrowheads="1"/>
          </p:cNvSpPr>
          <p:nvPr>
            <p:ph idx="1"/>
          </p:nvPr>
        </p:nvSpPr>
        <p:spPr/>
        <p:txBody>
          <a:bodyPr/>
          <a:lstStyle/>
          <a:p>
            <a:pPr>
              <a:lnSpc>
                <a:spcPct val="90000"/>
              </a:lnSpc>
            </a:pPr>
            <a:r>
              <a:rPr lang="en-US" sz="2800" b="1" dirty="0"/>
              <a:t>Dual-alternative</a:t>
            </a:r>
            <a:r>
              <a:rPr lang="en-US" sz="2800" dirty="0"/>
              <a:t> (or </a:t>
            </a:r>
            <a:r>
              <a:rPr lang="en-US" sz="2800" b="1" dirty="0"/>
              <a:t>binary</a:t>
            </a:r>
            <a:r>
              <a:rPr lang="en-US" sz="2800" dirty="0"/>
              <a:t>) selection structure:</a:t>
            </a:r>
          </a:p>
          <a:p>
            <a:pPr lvl="1">
              <a:lnSpc>
                <a:spcPct val="90000"/>
              </a:lnSpc>
            </a:pPr>
            <a:r>
              <a:rPr lang="en-US" sz="2400" dirty="0"/>
              <a:t> Provides an action for each of two possible outcomes</a:t>
            </a:r>
          </a:p>
        </p:txBody>
      </p:sp>
      <p:sp>
        <p:nvSpPr>
          <p:cNvPr id="6" name="Slide Number Placeholder 6"/>
          <p:cNvSpPr>
            <a:spLocks noGrp="1"/>
          </p:cNvSpPr>
          <p:nvPr>
            <p:ph type="sldNum" sz="quarter" idx="14"/>
          </p:nvPr>
        </p:nvSpPr>
        <p:spPr/>
        <p:txBody>
          <a:bodyPr/>
          <a:lstStyle/>
          <a:p>
            <a:fld id="{9B187DC1-3600-491C-B6BF-6B4C8E8ED7F5}" type="slidenum">
              <a:rPr lang="en-US"/>
              <a:pPr/>
              <a:t>23</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971" y="3028603"/>
            <a:ext cx="3508058" cy="299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944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sz="3200" b="1" dirty="0" smtClean="0"/>
              <a:t>Boolean </a:t>
            </a:r>
            <a:r>
              <a:rPr lang="en-US" sz="3200" b="1" dirty="0"/>
              <a:t>Expressions </a:t>
            </a:r>
            <a:r>
              <a:rPr lang="en-US" sz="3200" b="1" dirty="0" smtClean="0"/>
              <a:t>Make </a:t>
            </a:r>
            <a:r>
              <a:rPr lang="en-US" sz="3200" b="1" dirty="0"/>
              <a:t>Comparisons</a:t>
            </a:r>
          </a:p>
        </p:txBody>
      </p:sp>
      <p:sp>
        <p:nvSpPr>
          <p:cNvPr id="301059" name="Rectangle 3"/>
          <p:cNvSpPr>
            <a:spLocks noGrp="1" noChangeArrowheads="1"/>
          </p:cNvSpPr>
          <p:nvPr>
            <p:ph idx="1"/>
          </p:nvPr>
        </p:nvSpPr>
        <p:spPr/>
        <p:txBody>
          <a:bodyPr/>
          <a:lstStyle/>
          <a:p>
            <a:r>
              <a:rPr lang="en-US" sz="2800" b="1" dirty="0"/>
              <a:t>Single-alternative</a:t>
            </a:r>
            <a:r>
              <a:rPr lang="en-US" sz="2800" dirty="0"/>
              <a:t> (or </a:t>
            </a:r>
            <a:r>
              <a:rPr lang="en-US" sz="2800" b="1" dirty="0"/>
              <a:t>unary</a:t>
            </a:r>
            <a:r>
              <a:rPr lang="en-US" sz="2800" dirty="0"/>
              <a:t>) selection structure</a:t>
            </a:r>
          </a:p>
          <a:p>
            <a:pPr lvl="1"/>
            <a:r>
              <a:rPr lang="en-US" sz="2400" dirty="0"/>
              <a:t>Action is provided for only one outcome</a:t>
            </a:r>
          </a:p>
          <a:p>
            <a:pPr lvl="1">
              <a:buFont typeface="Wingdings" pitchFamily="2" charset="2"/>
              <a:buNone/>
            </a:pPr>
            <a:endParaRPr lang="en-US" sz="2400" dirty="0"/>
          </a:p>
        </p:txBody>
      </p:sp>
      <p:sp>
        <p:nvSpPr>
          <p:cNvPr id="6" name="Slide Number Placeholder 6"/>
          <p:cNvSpPr>
            <a:spLocks noGrp="1"/>
          </p:cNvSpPr>
          <p:nvPr>
            <p:ph type="sldNum" sz="quarter" idx="14"/>
          </p:nvPr>
        </p:nvSpPr>
        <p:spPr/>
        <p:txBody>
          <a:bodyPr/>
          <a:lstStyle/>
          <a:p>
            <a:fld id="{46360F6E-020B-4449-9447-BB6A91B81102}" type="slidenum">
              <a:rPr lang="en-US"/>
              <a:pPr/>
              <a:t>24</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480" y="3143250"/>
            <a:ext cx="3749040" cy="281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335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sz="3200" b="1" dirty="0" smtClean="0"/>
              <a:t>Boolean </a:t>
            </a:r>
            <a:r>
              <a:rPr lang="en-US" sz="3200" b="1" dirty="0"/>
              <a:t>Expressions </a:t>
            </a:r>
            <a:r>
              <a:rPr lang="en-US" sz="3200" b="1" dirty="0" smtClean="0"/>
              <a:t>Make </a:t>
            </a:r>
            <a:r>
              <a:rPr lang="en-US" sz="3200" b="1" dirty="0"/>
              <a:t>Comparisons</a:t>
            </a:r>
          </a:p>
        </p:txBody>
      </p:sp>
      <p:graphicFrame>
        <p:nvGraphicFramePr>
          <p:cNvPr id="300039" name="Object 7"/>
          <p:cNvGraphicFramePr>
            <a:graphicFrameLocks noGrp="1" noChangeAspect="1"/>
          </p:cNvGraphicFramePr>
          <p:nvPr>
            <p:ph idx="1"/>
            <p:extLst>
              <p:ext uri="{D42A27DB-BD31-4B8C-83A1-F6EECF244321}">
                <p14:modId xmlns:p14="http://schemas.microsoft.com/office/powerpoint/2010/main" val="1438299521"/>
              </p:ext>
            </p:extLst>
          </p:nvPr>
        </p:nvGraphicFramePr>
        <p:xfrm>
          <a:off x="705168" y="2975928"/>
          <a:ext cx="3235325" cy="3778250"/>
        </p:xfrm>
        <a:graphic>
          <a:graphicData uri="http://schemas.openxmlformats.org/presentationml/2006/ole">
            <mc:AlternateContent xmlns:mc="http://schemas.openxmlformats.org/markup-compatibility/2006">
              <mc:Choice xmlns:v="urn:schemas-microsoft-com:vml" Requires="v">
                <p:oleObj spid="_x0000_s3079" name="Visio" r:id="rId4" imgW="3234987" imgH="3777831" progId="Visio.Drawing.11">
                  <p:embed/>
                </p:oleObj>
              </mc:Choice>
              <mc:Fallback>
                <p:oleObj name="Visio" r:id="rId4" imgW="3234987" imgH="3777831" progId="Visio.Drawing.11">
                  <p:embed/>
                  <p:pic>
                    <p:nvPicPr>
                      <p:cNvPr id="0" name=""/>
                      <p:cNvPicPr>
                        <a:picLocks noChangeAspect="1" noChangeArrowheads="1"/>
                      </p:cNvPicPr>
                      <p:nvPr/>
                    </p:nvPicPr>
                    <p:blipFill>
                      <a:blip r:embed="rId5"/>
                      <a:srcRect/>
                      <a:stretch>
                        <a:fillRect/>
                      </a:stretch>
                    </p:blipFill>
                    <p:spPr bwMode="auto">
                      <a:xfrm>
                        <a:off x="705168" y="2975928"/>
                        <a:ext cx="3235325"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4"/>
          </p:nvPr>
        </p:nvSpPr>
        <p:spPr/>
        <p:txBody>
          <a:bodyPr/>
          <a:lstStyle/>
          <a:p>
            <a:fld id="{B84A5CE4-3863-4429-8699-DF9575B09508}" type="slidenum">
              <a:rPr lang="en-US"/>
              <a:pPr/>
              <a:t>25</a:t>
            </a:fld>
            <a:endParaRPr lang="en-US"/>
          </a:p>
        </p:txBody>
      </p:sp>
      <p:sp>
        <p:nvSpPr>
          <p:cNvPr id="300038" name="Rectangle 6"/>
          <p:cNvSpPr>
            <a:spLocks noGrp="1" noChangeArrowheads="1"/>
          </p:cNvSpPr>
          <p:nvPr>
            <p:ph type="body" sz="half" idx="4294967295"/>
          </p:nvPr>
        </p:nvSpPr>
        <p:spPr>
          <a:xfrm>
            <a:off x="0" y="1828800"/>
            <a:ext cx="8229600" cy="1447800"/>
          </a:xfrm>
          <a:noFill/>
          <a:ln/>
        </p:spPr>
        <p:txBody>
          <a:bodyPr/>
          <a:lstStyle/>
          <a:p>
            <a:r>
              <a:rPr lang="en-US" sz="2800" b="1"/>
              <a:t>Dual-alternative</a:t>
            </a:r>
            <a:r>
              <a:rPr lang="en-US" sz="2800"/>
              <a:t> (or </a:t>
            </a:r>
            <a:r>
              <a:rPr lang="en-US" sz="2800" b="1"/>
              <a:t>binary</a:t>
            </a:r>
            <a:r>
              <a:rPr lang="en-US" sz="2800"/>
              <a:t>) selection structure:</a:t>
            </a:r>
          </a:p>
          <a:p>
            <a:pPr lvl="1"/>
            <a:r>
              <a:rPr lang="en-US" sz="2400"/>
              <a:t> Also called an </a:t>
            </a:r>
            <a:r>
              <a:rPr lang="en-US" sz="2400" b="1"/>
              <a:t>if-then-else</a:t>
            </a:r>
            <a:r>
              <a:rPr lang="en-US" sz="2400"/>
              <a:t> structure</a:t>
            </a:r>
          </a:p>
        </p:txBody>
      </p:sp>
      <p:sp>
        <p:nvSpPr>
          <p:cNvPr id="300041" name="Text Box 9"/>
          <p:cNvSpPr txBox="1">
            <a:spLocks noChangeArrowheads="1"/>
          </p:cNvSpPr>
          <p:nvPr/>
        </p:nvSpPr>
        <p:spPr bwMode="auto">
          <a:xfrm>
            <a:off x="4465320" y="3566160"/>
            <a:ext cx="4495800" cy="1739900"/>
          </a:xfrm>
          <a:prstGeom prst="rect">
            <a:avLst/>
          </a:prstGeom>
          <a:solidFill>
            <a:srgbClr val="FFFF00">
              <a:alpha val="75000"/>
            </a:srgbClr>
          </a:solidFill>
          <a:ln>
            <a:noFill/>
          </a:ln>
          <a:effectLst/>
          <a:extLst/>
        </p:spPr>
        <p:txBody>
          <a:bodyPr wrap="none">
            <a:spAutoFit/>
          </a:bodyPr>
          <a:lstStyle/>
          <a:p>
            <a:r>
              <a:rPr lang="en-US" sz="1800" b="1" dirty="0">
                <a:solidFill>
                  <a:srgbClr val="222222"/>
                </a:solidFill>
                <a:latin typeface="Arial" charset="0"/>
              </a:rPr>
              <a:t>if </a:t>
            </a:r>
            <a:r>
              <a:rPr lang="en-US" sz="1800" b="1" dirty="0" err="1">
                <a:solidFill>
                  <a:srgbClr val="222222"/>
                </a:solidFill>
                <a:latin typeface="Arial" charset="0"/>
              </a:rPr>
              <a:t>hourWorked</a:t>
            </a:r>
            <a:r>
              <a:rPr lang="en-US" sz="1800" b="1" dirty="0">
                <a:solidFill>
                  <a:srgbClr val="222222"/>
                </a:solidFill>
                <a:latin typeface="Arial" charset="0"/>
              </a:rPr>
              <a:t> &gt; 40 then</a:t>
            </a:r>
          </a:p>
          <a:p>
            <a:r>
              <a:rPr lang="en-US" sz="1800" b="1" dirty="0">
                <a:solidFill>
                  <a:srgbClr val="222222"/>
                </a:solidFill>
                <a:latin typeface="Arial" charset="0"/>
              </a:rPr>
              <a:t>	</a:t>
            </a:r>
            <a:r>
              <a:rPr lang="en-US" sz="1800" b="1" dirty="0" err="1">
                <a:solidFill>
                  <a:srgbClr val="222222"/>
                </a:solidFill>
                <a:latin typeface="Arial" charset="0"/>
              </a:rPr>
              <a:t>grossPay</a:t>
            </a:r>
            <a:r>
              <a:rPr lang="en-US" sz="1800" b="1" dirty="0">
                <a:solidFill>
                  <a:srgbClr val="222222"/>
                </a:solidFill>
                <a:latin typeface="Arial" charset="0"/>
              </a:rPr>
              <a:t> = 40 * rate +</a:t>
            </a:r>
          </a:p>
          <a:p>
            <a:r>
              <a:rPr lang="en-US" sz="1800" b="1" dirty="0">
                <a:solidFill>
                  <a:srgbClr val="222222"/>
                </a:solidFill>
                <a:latin typeface="Arial" charset="0"/>
              </a:rPr>
              <a:t>	(</a:t>
            </a:r>
            <a:r>
              <a:rPr lang="en-US" sz="1800" b="1" dirty="0" err="1">
                <a:solidFill>
                  <a:srgbClr val="222222"/>
                </a:solidFill>
                <a:latin typeface="Arial" charset="0"/>
              </a:rPr>
              <a:t>hoursWorked</a:t>
            </a:r>
            <a:r>
              <a:rPr lang="en-US" sz="1800" b="1" dirty="0">
                <a:solidFill>
                  <a:srgbClr val="222222"/>
                </a:solidFill>
                <a:latin typeface="Arial" charset="0"/>
              </a:rPr>
              <a:t> – 40) * 1.5 * rate</a:t>
            </a:r>
          </a:p>
          <a:p>
            <a:r>
              <a:rPr lang="en-US" sz="1800" b="1" dirty="0">
                <a:solidFill>
                  <a:srgbClr val="222222"/>
                </a:solidFill>
                <a:latin typeface="Arial" charset="0"/>
              </a:rPr>
              <a:t>else</a:t>
            </a:r>
          </a:p>
          <a:p>
            <a:r>
              <a:rPr lang="en-US" sz="1800" b="1" dirty="0">
                <a:solidFill>
                  <a:srgbClr val="222222"/>
                </a:solidFill>
                <a:latin typeface="Arial" charset="0"/>
              </a:rPr>
              <a:t>	</a:t>
            </a:r>
            <a:r>
              <a:rPr lang="en-US" sz="1800" b="1" dirty="0" err="1">
                <a:solidFill>
                  <a:srgbClr val="222222"/>
                </a:solidFill>
                <a:latin typeface="Arial" charset="0"/>
              </a:rPr>
              <a:t>grossPay</a:t>
            </a:r>
            <a:r>
              <a:rPr lang="en-US" sz="1800" b="1" dirty="0">
                <a:solidFill>
                  <a:srgbClr val="222222"/>
                </a:solidFill>
                <a:latin typeface="Arial" charset="0"/>
              </a:rPr>
              <a:t> = </a:t>
            </a:r>
            <a:r>
              <a:rPr lang="en-US" sz="1800" b="1" dirty="0" err="1">
                <a:solidFill>
                  <a:srgbClr val="222222"/>
                </a:solidFill>
                <a:latin typeface="Arial" charset="0"/>
              </a:rPr>
              <a:t>hoursWorked</a:t>
            </a:r>
            <a:r>
              <a:rPr lang="en-US" sz="1800" b="1" dirty="0">
                <a:solidFill>
                  <a:srgbClr val="222222"/>
                </a:solidFill>
                <a:latin typeface="Arial" charset="0"/>
              </a:rPr>
              <a:t> * rate</a:t>
            </a:r>
          </a:p>
          <a:p>
            <a:r>
              <a:rPr lang="en-US" sz="1800" b="1" dirty="0" err="1">
                <a:solidFill>
                  <a:srgbClr val="222222"/>
                </a:solidFill>
                <a:latin typeface="Arial" charset="0"/>
              </a:rPr>
              <a:t>endif</a:t>
            </a:r>
            <a:endParaRPr lang="en-US" sz="1800" b="1" dirty="0">
              <a:solidFill>
                <a:srgbClr val="222222"/>
              </a:solidFill>
              <a:latin typeface="Arial" charset="0"/>
            </a:endParaRPr>
          </a:p>
        </p:txBody>
      </p:sp>
    </p:spTree>
    <p:extLst>
      <p:ext uri="{BB962C8B-B14F-4D97-AF65-F5344CB8AC3E}">
        <p14:creationId xmlns:p14="http://schemas.microsoft.com/office/powerpoint/2010/main" val="405139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sz="3200" b="1" dirty="0" smtClean="0"/>
              <a:t>Boolean </a:t>
            </a:r>
            <a:r>
              <a:rPr lang="en-US" sz="3200" b="1" dirty="0"/>
              <a:t>Expressions </a:t>
            </a:r>
            <a:r>
              <a:rPr lang="en-US" sz="3200" b="1" dirty="0" smtClean="0"/>
              <a:t>Make </a:t>
            </a:r>
            <a:r>
              <a:rPr lang="en-US" sz="3200" b="1" dirty="0"/>
              <a:t>Comparisons</a:t>
            </a:r>
          </a:p>
        </p:txBody>
      </p:sp>
      <p:graphicFrame>
        <p:nvGraphicFramePr>
          <p:cNvPr id="437256" name="Object 8"/>
          <p:cNvGraphicFramePr>
            <a:graphicFrameLocks noGrp="1" noChangeAspect="1"/>
          </p:cNvGraphicFramePr>
          <p:nvPr>
            <p:ph idx="1"/>
            <p:extLst>
              <p:ext uri="{D42A27DB-BD31-4B8C-83A1-F6EECF244321}">
                <p14:modId xmlns:p14="http://schemas.microsoft.com/office/powerpoint/2010/main" val="649913226"/>
              </p:ext>
            </p:extLst>
          </p:nvPr>
        </p:nvGraphicFramePr>
        <p:xfrm>
          <a:off x="1334135" y="3141663"/>
          <a:ext cx="2571750" cy="3263900"/>
        </p:xfrm>
        <a:graphic>
          <a:graphicData uri="http://schemas.openxmlformats.org/presentationml/2006/ole">
            <mc:AlternateContent xmlns:mc="http://schemas.openxmlformats.org/markup-compatibility/2006">
              <mc:Choice xmlns:v="urn:schemas-microsoft-com:vml" Requires="v">
                <p:oleObj spid="_x0000_s4103" name="Visio" r:id="rId4" imgW="2571615" imgH="3263481" progId="Visio.Drawing.11">
                  <p:embed/>
                </p:oleObj>
              </mc:Choice>
              <mc:Fallback>
                <p:oleObj name="Visio" r:id="rId4" imgW="2571615" imgH="3263481" progId="Visio.Drawing.11">
                  <p:embed/>
                  <p:pic>
                    <p:nvPicPr>
                      <p:cNvPr id="0" name=""/>
                      <p:cNvPicPr>
                        <a:picLocks noChangeAspect="1" noChangeArrowheads="1"/>
                      </p:cNvPicPr>
                      <p:nvPr/>
                    </p:nvPicPr>
                    <p:blipFill>
                      <a:blip r:embed="rId5"/>
                      <a:srcRect/>
                      <a:stretch>
                        <a:fillRect/>
                      </a:stretch>
                    </p:blipFill>
                    <p:spPr bwMode="auto">
                      <a:xfrm>
                        <a:off x="1334135" y="3141663"/>
                        <a:ext cx="257175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4"/>
          </p:nvPr>
        </p:nvSpPr>
        <p:spPr/>
        <p:txBody>
          <a:bodyPr/>
          <a:lstStyle/>
          <a:p>
            <a:fld id="{AB771177-2172-42C5-B862-705CC1A293C0}" type="slidenum">
              <a:rPr lang="en-US"/>
              <a:pPr/>
              <a:t>26</a:t>
            </a:fld>
            <a:endParaRPr lang="en-US"/>
          </a:p>
        </p:txBody>
      </p:sp>
      <p:sp>
        <p:nvSpPr>
          <p:cNvPr id="437254" name="Rectangle 6"/>
          <p:cNvSpPr>
            <a:spLocks noGrp="1" noChangeArrowheads="1"/>
          </p:cNvSpPr>
          <p:nvPr>
            <p:ph type="body" sz="half" idx="4294967295"/>
          </p:nvPr>
        </p:nvSpPr>
        <p:spPr>
          <a:xfrm>
            <a:off x="0" y="1905000"/>
            <a:ext cx="8382000" cy="1524000"/>
          </a:xfrm>
          <a:noFill/>
          <a:ln/>
        </p:spPr>
        <p:txBody>
          <a:bodyPr/>
          <a:lstStyle/>
          <a:p>
            <a:r>
              <a:rPr lang="en-US" sz="2800" b="1" dirty="0"/>
              <a:t>Single-alternative</a:t>
            </a:r>
            <a:r>
              <a:rPr lang="en-US" sz="2800" dirty="0"/>
              <a:t> (or </a:t>
            </a:r>
            <a:r>
              <a:rPr lang="en-US" sz="2800" b="1" dirty="0"/>
              <a:t>unary</a:t>
            </a:r>
            <a:r>
              <a:rPr lang="en-US" sz="2800" dirty="0"/>
              <a:t>) selection structure</a:t>
            </a:r>
          </a:p>
          <a:p>
            <a:pPr lvl="1"/>
            <a:r>
              <a:rPr lang="en-US" sz="2400" dirty="0"/>
              <a:t>Also called an </a:t>
            </a:r>
            <a:r>
              <a:rPr lang="en-US" sz="2400" b="1" dirty="0"/>
              <a:t>if-then</a:t>
            </a:r>
            <a:r>
              <a:rPr lang="en-US" sz="2400" dirty="0"/>
              <a:t> structure</a:t>
            </a:r>
          </a:p>
          <a:p>
            <a:pPr lvl="1">
              <a:buFont typeface="Wingdings" pitchFamily="2" charset="2"/>
              <a:buNone/>
            </a:pPr>
            <a:endParaRPr lang="en-US" sz="2400" b="0" dirty="0"/>
          </a:p>
        </p:txBody>
      </p:sp>
      <p:sp>
        <p:nvSpPr>
          <p:cNvPr id="437258" name="Text Box 10"/>
          <p:cNvSpPr txBox="1">
            <a:spLocks noChangeArrowheads="1"/>
          </p:cNvSpPr>
          <p:nvPr/>
        </p:nvSpPr>
        <p:spPr bwMode="auto">
          <a:xfrm>
            <a:off x="4038600" y="3790950"/>
            <a:ext cx="4241800" cy="915988"/>
          </a:xfrm>
          <a:prstGeom prst="rect">
            <a:avLst/>
          </a:prstGeom>
          <a:solidFill>
            <a:srgbClr val="FFFF00">
              <a:alpha val="75000"/>
            </a:srgbClr>
          </a:solidFill>
          <a:ln>
            <a:noFill/>
          </a:ln>
          <a:effectLst/>
          <a:extLst/>
        </p:spPr>
        <p:txBody>
          <a:bodyPr wrap="none">
            <a:spAutoFit/>
          </a:bodyPr>
          <a:lstStyle/>
          <a:p>
            <a:r>
              <a:rPr lang="en-US" sz="1800" b="1" dirty="0">
                <a:solidFill>
                  <a:srgbClr val="222222"/>
                </a:solidFill>
                <a:latin typeface="Arial" charset="0"/>
              </a:rPr>
              <a:t>if </a:t>
            </a:r>
            <a:r>
              <a:rPr lang="en-US" sz="1800" b="1" dirty="0" err="1">
                <a:solidFill>
                  <a:srgbClr val="222222"/>
                </a:solidFill>
                <a:latin typeface="Arial" charset="0"/>
              </a:rPr>
              <a:t>dentalPlan</a:t>
            </a:r>
            <a:r>
              <a:rPr lang="en-US" sz="1800" b="1" dirty="0">
                <a:solidFill>
                  <a:srgbClr val="222222"/>
                </a:solidFill>
                <a:latin typeface="Arial" charset="0"/>
              </a:rPr>
              <a:t> = “Y” then </a:t>
            </a:r>
          </a:p>
          <a:p>
            <a:r>
              <a:rPr lang="en-US" sz="1800" b="1" dirty="0">
                <a:solidFill>
                  <a:srgbClr val="222222"/>
                </a:solidFill>
                <a:latin typeface="Arial" charset="0"/>
              </a:rPr>
              <a:t>	</a:t>
            </a:r>
            <a:r>
              <a:rPr lang="en-US" sz="1800" b="1" dirty="0" err="1">
                <a:solidFill>
                  <a:srgbClr val="222222"/>
                </a:solidFill>
                <a:latin typeface="Arial" charset="0"/>
              </a:rPr>
              <a:t>grossPay</a:t>
            </a:r>
            <a:r>
              <a:rPr lang="en-US" sz="1800" b="1" dirty="0">
                <a:solidFill>
                  <a:srgbClr val="222222"/>
                </a:solidFill>
                <a:latin typeface="Arial" charset="0"/>
              </a:rPr>
              <a:t> = </a:t>
            </a:r>
            <a:r>
              <a:rPr lang="en-US" sz="1800" b="1" dirty="0" err="1">
                <a:solidFill>
                  <a:srgbClr val="222222"/>
                </a:solidFill>
                <a:latin typeface="Arial" charset="0"/>
              </a:rPr>
              <a:t>grossPay</a:t>
            </a:r>
            <a:r>
              <a:rPr lang="en-US" sz="1800" b="1" dirty="0">
                <a:solidFill>
                  <a:srgbClr val="222222"/>
                </a:solidFill>
                <a:latin typeface="Arial" charset="0"/>
              </a:rPr>
              <a:t> – 23.50</a:t>
            </a:r>
          </a:p>
          <a:p>
            <a:r>
              <a:rPr lang="en-US" sz="1800" b="1" dirty="0" err="1">
                <a:solidFill>
                  <a:srgbClr val="222222"/>
                </a:solidFill>
                <a:latin typeface="Arial" charset="0"/>
              </a:rPr>
              <a:t>endif</a:t>
            </a:r>
            <a:endParaRPr lang="en-US" sz="1800" b="1" dirty="0">
              <a:solidFill>
                <a:srgbClr val="222222"/>
              </a:solidFill>
              <a:latin typeface="Arial" charset="0"/>
            </a:endParaRPr>
          </a:p>
        </p:txBody>
      </p:sp>
    </p:spTree>
    <p:extLst>
      <p:ext uri="{BB962C8B-B14F-4D97-AF65-F5344CB8AC3E}">
        <p14:creationId xmlns:p14="http://schemas.microsoft.com/office/powerpoint/2010/main" val="1627554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sz="3200" b="1" dirty="0"/>
              <a:t>Using the Relational Comparison Operators </a:t>
            </a:r>
          </a:p>
        </p:txBody>
      </p:sp>
      <p:sp>
        <p:nvSpPr>
          <p:cNvPr id="305155" name="Rectangle 3"/>
          <p:cNvSpPr>
            <a:spLocks noGrp="1" noChangeArrowheads="1"/>
          </p:cNvSpPr>
          <p:nvPr>
            <p:ph idx="1"/>
          </p:nvPr>
        </p:nvSpPr>
        <p:spPr/>
        <p:txBody>
          <a:bodyPr/>
          <a:lstStyle/>
          <a:p>
            <a:r>
              <a:rPr lang="en-US" sz="2800" b="1"/>
              <a:t>Six possible ways to compare two values:</a:t>
            </a:r>
          </a:p>
          <a:p>
            <a:pPr lvl="1"/>
            <a:r>
              <a:rPr lang="en-US" sz="2400" b="1"/>
              <a:t>Both are equal</a:t>
            </a:r>
          </a:p>
          <a:p>
            <a:pPr lvl="1"/>
            <a:r>
              <a:rPr lang="en-US" sz="2400" b="1"/>
              <a:t>The first is greater than the second</a:t>
            </a:r>
          </a:p>
          <a:p>
            <a:pPr lvl="1"/>
            <a:r>
              <a:rPr lang="en-US" sz="2400" b="1"/>
              <a:t>The first is less than the second</a:t>
            </a:r>
          </a:p>
          <a:p>
            <a:pPr lvl="1"/>
            <a:r>
              <a:rPr lang="en-US" sz="2400" b="1"/>
              <a:t>The first is greater than or equal to the second</a:t>
            </a:r>
          </a:p>
          <a:p>
            <a:pPr lvl="1"/>
            <a:r>
              <a:rPr lang="en-US" sz="2400" b="1"/>
              <a:t>The first is less than or equal to the second</a:t>
            </a:r>
          </a:p>
          <a:p>
            <a:pPr lvl="1"/>
            <a:r>
              <a:rPr lang="en-US" sz="2400" b="1"/>
              <a:t>The two values are not equal</a:t>
            </a:r>
          </a:p>
          <a:p>
            <a:pPr lvl="1"/>
            <a:endParaRPr lang="en-US" sz="2400" b="1"/>
          </a:p>
        </p:txBody>
      </p:sp>
      <p:sp>
        <p:nvSpPr>
          <p:cNvPr id="5" name="Slide Number Placeholder 5"/>
          <p:cNvSpPr>
            <a:spLocks noGrp="1"/>
          </p:cNvSpPr>
          <p:nvPr>
            <p:ph type="sldNum" sz="quarter" idx="14"/>
          </p:nvPr>
        </p:nvSpPr>
        <p:spPr/>
        <p:txBody>
          <a:bodyPr/>
          <a:lstStyle/>
          <a:p>
            <a:fld id="{772DAB11-046D-40B4-933B-D16295DAE856}" type="slidenum">
              <a:rPr lang="en-US"/>
              <a:pPr/>
              <a:t>27</a:t>
            </a:fld>
            <a:endParaRPr lang="en-US"/>
          </a:p>
        </p:txBody>
      </p:sp>
    </p:spTree>
    <p:extLst>
      <p:ext uri="{BB962C8B-B14F-4D97-AF65-F5344CB8AC3E}">
        <p14:creationId xmlns:p14="http://schemas.microsoft.com/office/powerpoint/2010/main" val="2719163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sz="3200" b="1"/>
              <a:t>Using the Relational Comparison Operators</a:t>
            </a:r>
          </a:p>
        </p:txBody>
      </p:sp>
      <p:sp>
        <p:nvSpPr>
          <p:cNvPr id="307203" name="Rectangle 3"/>
          <p:cNvSpPr>
            <a:spLocks noGrp="1" noChangeArrowheads="1"/>
          </p:cNvSpPr>
          <p:nvPr>
            <p:ph idx="1"/>
          </p:nvPr>
        </p:nvSpPr>
        <p:spPr/>
        <p:txBody>
          <a:bodyPr/>
          <a:lstStyle/>
          <a:p>
            <a:pPr marL="495300" indent="-495300"/>
            <a:r>
              <a:rPr lang="en-US" sz="2800" b="1"/>
              <a:t>Relational comparison operators:</a:t>
            </a:r>
          </a:p>
          <a:p>
            <a:pPr marL="914400" lvl="1" indent="-457200"/>
            <a:r>
              <a:rPr lang="en-US" sz="2400" b="1"/>
              <a:t>To express Boolean tests when comparing values</a:t>
            </a:r>
          </a:p>
          <a:p>
            <a:pPr marL="495300" indent="-495300"/>
            <a:r>
              <a:rPr lang="en-US" sz="2800" b="1"/>
              <a:t>Different languages use different symbols </a:t>
            </a:r>
          </a:p>
          <a:p>
            <a:pPr marL="914400" lvl="1" indent="-457200"/>
            <a:r>
              <a:rPr lang="en-US" sz="2400" b="1"/>
              <a:t>Equals: </a:t>
            </a:r>
            <a:r>
              <a:rPr lang="en-US" sz="2600" b="1">
                <a:latin typeface="Courier New" pitchFamily="49" charset="0"/>
              </a:rPr>
              <a:t>=</a:t>
            </a:r>
          </a:p>
          <a:p>
            <a:pPr marL="914400" lvl="1" indent="-457200"/>
            <a:r>
              <a:rPr lang="en-US" sz="2400" b="1"/>
              <a:t>Less than: </a:t>
            </a:r>
            <a:r>
              <a:rPr lang="en-US" sz="2600" b="1">
                <a:latin typeface="Courier New" pitchFamily="49" charset="0"/>
              </a:rPr>
              <a:t>&lt;</a:t>
            </a:r>
          </a:p>
          <a:p>
            <a:pPr marL="914400" lvl="1" indent="-457200"/>
            <a:r>
              <a:rPr lang="en-US" sz="2400" b="1"/>
              <a:t>Greater than: </a:t>
            </a:r>
            <a:r>
              <a:rPr lang="en-US" sz="2600" b="1">
                <a:latin typeface="Courier New" pitchFamily="49" charset="0"/>
              </a:rPr>
              <a:t>&gt;</a:t>
            </a:r>
          </a:p>
          <a:p>
            <a:pPr marL="914400" lvl="1" indent="-457200"/>
            <a:r>
              <a:rPr lang="en-US" sz="2400" b="1"/>
              <a:t>Less than or equal:  </a:t>
            </a:r>
            <a:r>
              <a:rPr lang="en-US" sz="2600" b="1">
                <a:latin typeface="Courier New" pitchFamily="49" charset="0"/>
              </a:rPr>
              <a:t>&lt;=</a:t>
            </a:r>
          </a:p>
          <a:p>
            <a:pPr marL="914400" lvl="1" indent="-457200"/>
            <a:r>
              <a:rPr lang="en-US" sz="2400" b="1"/>
              <a:t>Greater than or equal: </a:t>
            </a:r>
            <a:r>
              <a:rPr lang="en-US" sz="2600" b="1">
                <a:latin typeface="Courier New" pitchFamily="49" charset="0"/>
              </a:rPr>
              <a:t>&gt;=</a:t>
            </a:r>
          </a:p>
        </p:txBody>
      </p:sp>
      <p:sp>
        <p:nvSpPr>
          <p:cNvPr id="5" name="Slide Number Placeholder 5"/>
          <p:cNvSpPr>
            <a:spLocks noGrp="1"/>
          </p:cNvSpPr>
          <p:nvPr>
            <p:ph type="sldNum" sz="quarter" idx="14"/>
          </p:nvPr>
        </p:nvSpPr>
        <p:spPr/>
        <p:txBody>
          <a:bodyPr/>
          <a:lstStyle/>
          <a:p>
            <a:fld id="{4FB42843-AAD4-4EC7-9C86-FC17D93580C3}" type="slidenum">
              <a:rPr lang="en-US"/>
              <a:pPr/>
              <a:t>28</a:t>
            </a:fld>
            <a:endParaRPr lang="en-US"/>
          </a:p>
        </p:txBody>
      </p:sp>
    </p:spTree>
    <p:extLst>
      <p:ext uri="{BB962C8B-B14F-4D97-AF65-F5344CB8AC3E}">
        <p14:creationId xmlns:p14="http://schemas.microsoft.com/office/powerpoint/2010/main" val="1446848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 calcmode="lin" valueType="num">
                                      <p:cBhvr>
                                        <p:cTn id="7" dur="500" fill="hold"/>
                                        <p:tgtEl>
                                          <p:spTgt spid="307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0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7203">
                                            <p:txEl>
                                              <p:pRg st="1" end="1"/>
                                            </p:txEl>
                                          </p:spTgt>
                                        </p:tgtEl>
                                        <p:attrNameLst>
                                          <p:attrName>style.visibility</p:attrName>
                                        </p:attrNameLst>
                                      </p:cBhvr>
                                      <p:to>
                                        <p:strVal val="visible"/>
                                      </p:to>
                                    </p:set>
                                    <p:anim calcmode="lin" valueType="num">
                                      <p:cBhvr>
                                        <p:cTn id="12" dur="500" fill="hold"/>
                                        <p:tgtEl>
                                          <p:spTgt spid="30720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0720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0720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07203">
                                            <p:txEl>
                                              <p:pRg st="2" end="2"/>
                                            </p:txEl>
                                          </p:spTgt>
                                        </p:tgtEl>
                                        <p:attrNameLst>
                                          <p:attrName>style.visibility</p:attrName>
                                        </p:attrNameLst>
                                      </p:cBhvr>
                                      <p:to>
                                        <p:strVal val="visible"/>
                                      </p:to>
                                    </p:set>
                                    <p:anim calcmode="lin" valueType="num">
                                      <p:cBhvr>
                                        <p:cTn id="19" dur="500" fill="hold"/>
                                        <p:tgtEl>
                                          <p:spTgt spid="3072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720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07203">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07203">
                                            <p:txEl>
                                              <p:pRg st="3" end="3"/>
                                            </p:txEl>
                                          </p:spTgt>
                                        </p:tgtEl>
                                        <p:attrNameLst>
                                          <p:attrName>style.visibility</p:attrName>
                                        </p:attrNameLst>
                                      </p:cBhvr>
                                      <p:to>
                                        <p:strVal val="visible"/>
                                      </p:to>
                                    </p:set>
                                    <p:anim calcmode="lin" valueType="num">
                                      <p:cBhvr>
                                        <p:cTn id="24" dur="500" fill="hold"/>
                                        <p:tgtEl>
                                          <p:spTgt spid="30720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0720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07203">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07203">
                                            <p:txEl>
                                              <p:pRg st="4" end="4"/>
                                            </p:txEl>
                                          </p:spTgt>
                                        </p:tgtEl>
                                        <p:attrNameLst>
                                          <p:attrName>style.visibility</p:attrName>
                                        </p:attrNameLst>
                                      </p:cBhvr>
                                      <p:to>
                                        <p:strVal val="visible"/>
                                      </p:to>
                                    </p:set>
                                    <p:anim calcmode="lin" valueType="num">
                                      <p:cBhvr>
                                        <p:cTn id="29" dur="500" fill="hold"/>
                                        <p:tgtEl>
                                          <p:spTgt spid="30720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0720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07203">
                                            <p:txEl>
                                              <p:pRg st="4" end="4"/>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07203">
                                            <p:txEl>
                                              <p:pRg st="5" end="5"/>
                                            </p:txEl>
                                          </p:spTgt>
                                        </p:tgtEl>
                                        <p:attrNameLst>
                                          <p:attrName>style.visibility</p:attrName>
                                        </p:attrNameLst>
                                      </p:cBhvr>
                                      <p:to>
                                        <p:strVal val="visible"/>
                                      </p:to>
                                    </p:set>
                                    <p:anim calcmode="lin" valueType="num">
                                      <p:cBhvr>
                                        <p:cTn id="34" dur="500" fill="hold"/>
                                        <p:tgtEl>
                                          <p:spTgt spid="30720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0720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07203">
                                            <p:txEl>
                                              <p:pRg st="5" end="5"/>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07203">
                                            <p:txEl>
                                              <p:pRg st="6" end="6"/>
                                            </p:txEl>
                                          </p:spTgt>
                                        </p:tgtEl>
                                        <p:attrNameLst>
                                          <p:attrName>style.visibility</p:attrName>
                                        </p:attrNameLst>
                                      </p:cBhvr>
                                      <p:to>
                                        <p:strVal val="visible"/>
                                      </p:to>
                                    </p:set>
                                    <p:anim calcmode="lin" valueType="num">
                                      <p:cBhvr>
                                        <p:cTn id="39" dur="500" fill="hold"/>
                                        <p:tgtEl>
                                          <p:spTgt spid="30720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0720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07203">
                                            <p:txEl>
                                              <p:pRg st="6" end="6"/>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07203">
                                            <p:txEl>
                                              <p:pRg st="7" end="7"/>
                                            </p:txEl>
                                          </p:spTgt>
                                        </p:tgtEl>
                                        <p:attrNameLst>
                                          <p:attrName>style.visibility</p:attrName>
                                        </p:attrNameLst>
                                      </p:cBhvr>
                                      <p:to>
                                        <p:strVal val="visible"/>
                                      </p:to>
                                    </p:set>
                                    <p:anim calcmode="lin" valueType="num">
                                      <p:cBhvr>
                                        <p:cTn id="44" dur="500" fill="hold"/>
                                        <p:tgtEl>
                                          <p:spTgt spid="30720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0720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07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sz="3200" b="1"/>
              <a:t>Using the Relational Comparison Operators</a:t>
            </a:r>
          </a:p>
        </p:txBody>
      </p:sp>
      <p:sp>
        <p:nvSpPr>
          <p:cNvPr id="310275" name="Rectangle 3"/>
          <p:cNvSpPr>
            <a:spLocks noGrp="1" noChangeArrowheads="1"/>
          </p:cNvSpPr>
          <p:nvPr>
            <p:ph idx="1"/>
          </p:nvPr>
        </p:nvSpPr>
        <p:spPr/>
        <p:txBody>
          <a:bodyPr/>
          <a:lstStyle/>
          <a:p>
            <a:r>
              <a:rPr lang="en-US" sz="2400" b="1" dirty="0"/>
              <a:t>Any logical situation can be expressed with only three types of comparisons: </a:t>
            </a:r>
            <a:r>
              <a:rPr lang="en-US" sz="2400" b="1" dirty="0">
                <a:latin typeface="Courier New" pitchFamily="49" charset="0"/>
              </a:rPr>
              <a:t>=</a:t>
            </a:r>
            <a:r>
              <a:rPr lang="en-US" sz="2400" b="1" dirty="0"/>
              <a:t>, </a:t>
            </a:r>
            <a:r>
              <a:rPr lang="en-US" sz="2400" b="1" dirty="0">
                <a:latin typeface="Courier New" pitchFamily="49" charset="0"/>
              </a:rPr>
              <a:t>&gt;</a:t>
            </a:r>
            <a:r>
              <a:rPr lang="en-US" sz="2400" b="1" dirty="0"/>
              <a:t>, and </a:t>
            </a:r>
            <a:r>
              <a:rPr lang="en-US" sz="2400" b="1" dirty="0">
                <a:latin typeface="Courier New" pitchFamily="49" charset="0"/>
              </a:rPr>
              <a:t>&lt;</a:t>
            </a:r>
          </a:p>
          <a:p>
            <a:r>
              <a:rPr lang="en-US" sz="2400" b="1" dirty="0">
                <a:latin typeface="Courier New" pitchFamily="49" charset="0"/>
              </a:rPr>
              <a:t>&gt;=</a:t>
            </a:r>
            <a:r>
              <a:rPr lang="en-US" sz="2400" b="1" dirty="0"/>
              <a:t> and </a:t>
            </a:r>
            <a:r>
              <a:rPr lang="en-US" sz="2400" b="1" dirty="0">
                <a:latin typeface="Courier New" pitchFamily="49" charset="0"/>
              </a:rPr>
              <a:t>&lt;=</a:t>
            </a:r>
            <a:r>
              <a:rPr lang="en-US" sz="2400" b="1" dirty="0"/>
              <a:t> are not necessary, but make code more readable</a:t>
            </a:r>
          </a:p>
          <a:p>
            <a:r>
              <a:rPr lang="en-US" sz="2400" b="1" dirty="0"/>
              <a:t>Adjust the logic based on the comparison type</a:t>
            </a:r>
          </a:p>
          <a:p>
            <a:endParaRPr lang="en-US" sz="2400" b="1" dirty="0"/>
          </a:p>
        </p:txBody>
      </p:sp>
      <p:sp>
        <p:nvSpPr>
          <p:cNvPr id="7" name="Slide Number Placeholder 5"/>
          <p:cNvSpPr>
            <a:spLocks noGrp="1"/>
          </p:cNvSpPr>
          <p:nvPr>
            <p:ph type="sldNum" sz="quarter" idx="14"/>
          </p:nvPr>
        </p:nvSpPr>
        <p:spPr/>
        <p:txBody>
          <a:bodyPr/>
          <a:lstStyle/>
          <a:p>
            <a:fld id="{47A05431-9D19-4451-ADB7-59C835EACAA4}" type="slidenum">
              <a:rPr lang="en-US"/>
              <a:pPr/>
              <a:t>29</a:t>
            </a:fld>
            <a:endParaRPr lang="en-US"/>
          </a:p>
        </p:txBody>
      </p:sp>
      <p:sp>
        <p:nvSpPr>
          <p:cNvPr id="310280" name="Text Box 8"/>
          <p:cNvSpPr txBox="1">
            <a:spLocks noChangeArrowheads="1"/>
          </p:cNvSpPr>
          <p:nvPr/>
        </p:nvSpPr>
        <p:spPr bwMode="auto">
          <a:xfrm>
            <a:off x="628333" y="4248150"/>
            <a:ext cx="4027487" cy="1917700"/>
          </a:xfrm>
          <a:prstGeom prst="rect">
            <a:avLst/>
          </a:prstGeom>
          <a:solidFill>
            <a:srgbClr val="FFFF00">
              <a:alpha val="75000"/>
            </a:srgbClr>
          </a:solidFill>
          <a:ln>
            <a:noFill/>
          </a:ln>
          <a:effectLst/>
          <a:extLst/>
        </p:spPr>
        <p:txBody>
          <a:bodyPr wrap="none">
            <a:spAutoFit/>
          </a:bodyPr>
          <a:lstStyle/>
          <a:p>
            <a:r>
              <a:rPr lang="en-US" b="1" dirty="0">
                <a:solidFill>
                  <a:srgbClr val="222222"/>
                </a:solidFill>
                <a:latin typeface="Arial" charset="0"/>
              </a:rPr>
              <a:t>if customer age &gt;= 65 then</a:t>
            </a:r>
          </a:p>
          <a:p>
            <a:r>
              <a:rPr lang="en-US" b="1" dirty="0">
                <a:solidFill>
                  <a:srgbClr val="222222"/>
                </a:solidFill>
                <a:latin typeface="Arial" charset="0"/>
              </a:rPr>
              <a:t>	discount = 0.10</a:t>
            </a:r>
          </a:p>
          <a:p>
            <a:r>
              <a:rPr lang="en-US" b="1" dirty="0">
                <a:solidFill>
                  <a:srgbClr val="222222"/>
                </a:solidFill>
                <a:latin typeface="Arial" charset="0"/>
              </a:rPr>
              <a:t>else</a:t>
            </a:r>
          </a:p>
          <a:p>
            <a:r>
              <a:rPr lang="en-US" b="1" dirty="0">
                <a:solidFill>
                  <a:srgbClr val="222222"/>
                </a:solidFill>
                <a:latin typeface="Arial" charset="0"/>
              </a:rPr>
              <a:t>	discount = 0</a:t>
            </a:r>
          </a:p>
          <a:p>
            <a:r>
              <a:rPr lang="en-US" b="1" dirty="0" err="1">
                <a:solidFill>
                  <a:srgbClr val="222222"/>
                </a:solidFill>
                <a:latin typeface="Arial" charset="0"/>
              </a:rPr>
              <a:t>endif</a:t>
            </a:r>
            <a:r>
              <a:rPr lang="en-US" b="1" dirty="0">
                <a:solidFill>
                  <a:srgbClr val="222222"/>
                </a:solidFill>
                <a:latin typeface="Arial" charset="0"/>
              </a:rPr>
              <a:t> </a:t>
            </a:r>
          </a:p>
        </p:txBody>
      </p:sp>
      <p:sp>
        <p:nvSpPr>
          <p:cNvPr id="310281" name="Text Box 9"/>
          <p:cNvSpPr txBox="1">
            <a:spLocks noChangeArrowheads="1"/>
          </p:cNvSpPr>
          <p:nvPr/>
        </p:nvSpPr>
        <p:spPr bwMode="auto">
          <a:xfrm>
            <a:off x="4964430" y="4267200"/>
            <a:ext cx="3849688" cy="1917700"/>
          </a:xfrm>
          <a:prstGeom prst="rect">
            <a:avLst/>
          </a:prstGeom>
          <a:solidFill>
            <a:srgbClr val="FFFF00">
              <a:alpha val="75000"/>
            </a:srgbClr>
          </a:solidFill>
          <a:ln>
            <a:noFill/>
          </a:ln>
          <a:effectLst/>
          <a:extLst/>
        </p:spPr>
        <p:txBody>
          <a:bodyPr wrap="none">
            <a:spAutoFit/>
          </a:bodyPr>
          <a:lstStyle/>
          <a:p>
            <a:r>
              <a:rPr lang="en-US" b="1" dirty="0">
                <a:solidFill>
                  <a:srgbClr val="222222"/>
                </a:solidFill>
                <a:latin typeface="Arial" charset="0"/>
              </a:rPr>
              <a:t>if customer age &lt; 65 then</a:t>
            </a:r>
          </a:p>
          <a:p>
            <a:r>
              <a:rPr lang="en-US" b="1" dirty="0">
                <a:solidFill>
                  <a:srgbClr val="222222"/>
                </a:solidFill>
                <a:latin typeface="Arial" charset="0"/>
              </a:rPr>
              <a:t>	discount = 0</a:t>
            </a:r>
          </a:p>
          <a:p>
            <a:r>
              <a:rPr lang="en-US" b="1" dirty="0">
                <a:solidFill>
                  <a:srgbClr val="222222"/>
                </a:solidFill>
                <a:latin typeface="Arial" charset="0"/>
              </a:rPr>
              <a:t>else</a:t>
            </a:r>
          </a:p>
          <a:p>
            <a:r>
              <a:rPr lang="en-US" b="1" dirty="0">
                <a:solidFill>
                  <a:srgbClr val="222222"/>
                </a:solidFill>
                <a:latin typeface="Arial" charset="0"/>
              </a:rPr>
              <a:t>	discount = 0.10</a:t>
            </a:r>
          </a:p>
          <a:p>
            <a:r>
              <a:rPr lang="en-US" b="1" dirty="0" err="1">
                <a:solidFill>
                  <a:srgbClr val="222222"/>
                </a:solidFill>
                <a:latin typeface="Arial" charset="0"/>
              </a:rPr>
              <a:t>endif</a:t>
            </a:r>
            <a:r>
              <a:rPr lang="en-US" b="1" dirty="0">
                <a:solidFill>
                  <a:srgbClr val="222222"/>
                </a:solidFill>
                <a:latin typeface="Arial" charset="0"/>
              </a:rPr>
              <a:t> </a:t>
            </a:r>
          </a:p>
        </p:txBody>
      </p:sp>
    </p:spTree>
    <p:extLst>
      <p:ext uri="{BB962C8B-B14F-4D97-AF65-F5344CB8AC3E}">
        <p14:creationId xmlns:p14="http://schemas.microsoft.com/office/powerpoint/2010/main" val="2959269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0" grpId="0" animBg="1"/>
      <p:bldP spid="3102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 How </a:t>
            </a:r>
            <a:r>
              <a:rPr lang="en-US" dirty="0"/>
              <a:t>Programs </a:t>
            </a:r>
            <a:r>
              <a:rPr lang="en-US" dirty="0" smtClean="0"/>
              <a:t>Work - </a:t>
            </a:r>
            <a:r>
              <a:rPr lang="en-US" dirty="0"/>
              <a:t/>
            </a:r>
            <a:br>
              <a:rPr lang="en-US" dirty="0"/>
            </a:br>
            <a:r>
              <a:rPr lang="en-US" dirty="0"/>
              <a:t>Programming Process</a:t>
            </a:r>
          </a:p>
        </p:txBody>
      </p:sp>
      <p:sp>
        <p:nvSpPr>
          <p:cNvPr id="3" name="Content Placeholder 2"/>
          <p:cNvSpPr>
            <a:spLocks noGrp="1"/>
          </p:cNvSpPr>
          <p:nvPr>
            <p:ph idx="1"/>
          </p:nvPr>
        </p:nvSpPr>
        <p:spPr>
          <a:xfrm>
            <a:off x="393700" y="2331719"/>
            <a:ext cx="8750300" cy="3794443"/>
          </a:xfrm>
        </p:spPr>
        <p:txBody>
          <a:bodyPr/>
          <a:lstStyle/>
          <a:p>
            <a:pPr marL="0" indent="0">
              <a:lnSpc>
                <a:spcPct val="90000"/>
              </a:lnSpc>
              <a:buNone/>
            </a:pPr>
            <a:r>
              <a:rPr lang="en-US" dirty="0"/>
              <a:t>Six programming phases:</a:t>
            </a:r>
          </a:p>
          <a:p>
            <a:pPr marL="914400" lvl="1" indent="-457200">
              <a:lnSpc>
                <a:spcPct val="90000"/>
              </a:lnSpc>
              <a:buFontTx/>
              <a:buAutoNum type="arabicPeriod"/>
            </a:pPr>
            <a:r>
              <a:rPr lang="en-US" dirty="0"/>
              <a:t>Understand the problem</a:t>
            </a:r>
          </a:p>
          <a:p>
            <a:pPr marL="914400" lvl="1" indent="-457200">
              <a:lnSpc>
                <a:spcPct val="90000"/>
              </a:lnSpc>
              <a:buFontTx/>
              <a:buAutoNum type="arabicPeriod"/>
            </a:pPr>
            <a:r>
              <a:rPr lang="en-US" dirty="0"/>
              <a:t>Plan the logic</a:t>
            </a:r>
          </a:p>
          <a:p>
            <a:pPr marL="914400" lvl="1" indent="-457200">
              <a:lnSpc>
                <a:spcPct val="90000"/>
              </a:lnSpc>
              <a:buFontTx/>
              <a:buAutoNum type="arabicPeriod"/>
            </a:pPr>
            <a:r>
              <a:rPr lang="en-US" dirty="0"/>
              <a:t>Code the program</a:t>
            </a:r>
          </a:p>
          <a:p>
            <a:pPr marL="914400" lvl="1" indent="-457200">
              <a:lnSpc>
                <a:spcPct val="90000"/>
              </a:lnSpc>
              <a:buFontTx/>
              <a:buAutoNum type="arabicPeriod"/>
            </a:pPr>
            <a:r>
              <a:rPr lang="en-US" dirty="0"/>
              <a:t>Use software to translate the program to machine language</a:t>
            </a:r>
          </a:p>
          <a:p>
            <a:pPr marL="914400" lvl="1" indent="-457200">
              <a:lnSpc>
                <a:spcPct val="90000"/>
              </a:lnSpc>
              <a:buFontTx/>
              <a:buAutoNum type="arabicPeriod"/>
            </a:pPr>
            <a:r>
              <a:rPr lang="en-US" dirty="0"/>
              <a:t>Test the program</a:t>
            </a:r>
          </a:p>
          <a:p>
            <a:pPr marL="914400" lvl="1" indent="-457200">
              <a:lnSpc>
                <a:spcPct val="90000"/>
              </a:lnSpc>
              <a:buFontTx/>
              <a:buAutoNum type="arabicPeriod"/>
            </a:pPr>
            <a:r>
              <a:rPr lang="en-US" dirty="0"/>
              <a:t>Deploy the program into production</a:t>
            </a:r>
          </a:p>
          <a:p>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3</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606037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sz="3200" b="1" dirty="0"/>
              <a:t>Using the Relational Comparison Operators</a:t>
            </a:r>
          </a:p>
        </p:txBody>
      </p:sp>
      <p:graphicFrame>
        <p:nvGraphicFramePr>
          <p:cNvPr id="312329" name="Object 9"/>
          <p:cNvGraphicFramePr>
            <a:graphicFrameLocks noGrp="1" noChangeAspect="1"/>
          </p:cNvGraphicFramePr>
          <p:nvPr>
            <p:ph idx="1"/>
            <p:extLst>
              <p:ext uri="{D42A27DB-BD31-4B8C-83A1-F6EECF244321}">
                <p14:modId xmlns:p14="http://schemas.microsoft.com/office/powerpoint/2010/main" val="4237680001"/>
              </p:ext>
            </p:extLst>
          </p:nvPr>
        </p:nvGraphicFramePr>
        <p:xfrm>
          <a:off x="1116648" y="3234690"/>
          <a:ext cx="2803841" cy="3274358"/>
        </p:xfrm>
        <a:graphic>
          <a:graphicData uri="http://schemas.openxmlformats.org/presentationml/2006/ole">
            <mc:AlternateContent xmlns:mc="http://schemas.openxmlformats.org/markup-compatibility/2006">
              <mc:Choice xmlns:v="urn:schemas-microsoft-com:vml" Requires="v">
                <p:oleObj spid="_x0000_s5127" name="Visio" r:id="rId4" imgW="3234987" imgH="3777831" progId="Visio.Drawing.11">
                  <p:embed/>
                </p:oleObj>
              </mc:Choice>
              <mc:Fallback>
                <p:oleObj name="Visio" r:id="rId4" imgW="3234987" imgH="3777831" progId="Visio.Drawing.11">
                  <p:embed/>
                  <p:pic>
                    <p:nvPicPr>
                      <p:cNvPr id="0" name=""/>
                      <p:cNvPicPr>
                        <a:picLocks noChangeAspect="1" noChangeArrowheads="1"/>
                      </p:cNvPicPr>
                      <p:nvPr/>
                    </p:nvPicPr>
                    <p:blipFill>
                      <a:blip r:embed="rId5"/>
                      <a:srcRect/>
                      <a:stretch>
                        <a:fillRect/>
                      </a:stretch>
                    </p:blipFill>
                    <p:spPr bwMode="auto">
                      <a:xfrm>
                        <a:off x="1116648" y="3234690"/>
                        <a:ext cx="2803841" cy="3274358"/>
                      </a:xfrm>
                      <a:prstGeom prst="rect">
                        <a:avLst/>
                      </a:prstGeom>
                      <a:noFill/>
                      <a:ln>
                        <a:noFill/>
                      </a:ln>
                      <a:effectLst/>
                      <a:extLst/>
                    </p:spPr>
                  </p:pic>
                </p:oleObj>
              </mc:Fallback>
            </mc:AlternateContent>
          </a:graphicData>
        </a:graphic>
      </p:graphicFrame>
      <p:sp>
        <p:nvSpPr>
          <p:cNvPr id="7" name="Slide Number Placeholder 6"/>
          <p:cNvSpPr>
            <a:spLocks noGrp="1"/>
          </p:cNvSpPr>
          <p:nvPr>
            <p:ph type="sldNum" sz="quarter" idx="14"/>
          </p:nvPr>
        </p:nvSpPr>
        <p:spPr/>
        <p:txBody>
          <a:bodyPr/>
          <a:lstStyle/>
          <a:p>
            <a:fld id="{95FA69CB-5F55-455A-A74D-EF66ABCC62DB}" type="slidenum">
              <a:rPr lang="en-US"/>
              <a:pPr/>
              <a:t>30</a:t>
            </a:fld>
            <a:endParaRPr lang="en-US"/>
          </a:p>
        </p:txBody>
      </p:sp>
      <p:sp>
        <p:nvSpPr>
          <p:cNvPr id="312323" name="Rectangle 3"/>
          <p:cNvSpPr>
            <a:spLocks noGrp="1" noChangeArrowheads="1"/>
          </p:cNvSpPr>
          <p:nvPr>
            <p:ph type="body" sz="half" idx="4294967295"/>
          </p:nvPr>
        </p:nvSpPr>
        <p:spPr>
          <a:xfrm>
            <a:off x="377190" y="1981200"/>
            <a:ext cx="8766810" cy="1447800"/>
          </a:xfrm>
        </p:spPr>
        <p:txBody>
          <a:bodyPr/>
          <a:lstStyle/>
          <a:p>
            <a:r>
              <a:rPr lang="en-US" sz="2400" b="1" dirty="0"/>
              <a:t>Rule of thumb:  ask the question most likely to have a positive outcome</a:t>
            </a:r>
          </a:p>
          <a:p>
            <a:r>
              <a:rPr lang="en-US" sz="2400" b="1" dirty="0"/>
              <a:t>Avoid “not equal” when it results in a double negative</a:t>
            </a:r>
          </a:p>
          <a:p>
            <a:endParaRPr lang="en-US" sz="2400" b="1" dirty="0">
              <a:latin typeface="Courier New" pitchFamily="49" charset="0"/>
            </a:endParaRPr>
          </a:p>
          <a:p>
            <a:endParaRPr lang="en-US" sz="2400" b="1" dirty="0">
              <a:latin typeface="Courier New" pitchFamily="49" charset="0"/>
            </a:endParaRPr>
          </a:p>
          <a:p>
            <a:endParaRPr lang="en-US" sz="2400" b="1" dirty="0"/>
          </a:p>
          <a:p>
            <a:endParaRPr lang="en-US" sz="2400" b="1" dirty="0"/>
          </a:p>
        </p:txBody>
      </p:sp>
      <p:sp>
        <p:nvSpPr>
          <p:cNvPr id="312327" name="Text Box 7"/>
          <p:cNvSpPr txBox="1">
            <a:spLocks noChangeArrowheads="1"/>
          </p:cNvSpPr>
          <p:nvPr/>
        </p:nvSpPr>
        <p:spPr bwMode="auto">
          <a:xfrm>
            <a:off x="4343400" y="3733800"/>
            <a:ext cx="4513263" cy="1616075"/>
          </a:xfrm>
          <a:prstGeom prst="rect">
            <a:avLst/>
          </a:prstGeom>
          <a:solidFill>
            <a:srgbClr val="FFFF00">
              <a:alpha val="75000"/>
            </a:srgbClr>
          </a:solidFill>
          <a:ln>
            <a:noFill/>
          </a:ln>
          <a:effectLst/>
          <a:extLst/>
        </p:spPr>
        <p:txBody>
          <a:bodyPr wrap="none">
            <a:spAutoFit/>
          </a:bodyPr>
          <a:lstStyle/>
          <a:p>
            <a:r>
              <a:rPr lang="en-US" sz="2000" b="1" dirty="0">
                <a:solidFill>
                  <a:srgbClr val="222222"/>
                </a:solidFill>
                <a:latin typeface="Arial" charset="0"/>
              </a:rPr>
              <a:t>if </a:t>
            </a:r>
            <a:r>
              <a:rPr lang="en-US" sz="2000" b="1" dirty="0" err="1">
                <a:solidFill>
                  <a:srgbClr val="222222"/>
                </a:solidFill>
                <a:latin typeface="Arial" charset="0"/>
              </a:rPr>
              <a:t>customerCode</a:t>
            </a:r>
            <a:r>
              <a:rPr lang="en-US" sz="2000" b="1" dirty="0">
                <a:solidFill>
                  <a:srgbClr val="222222"/>
                </a:solidFill>
                <a:latin typeface="Arial" charset="0"/>
              </a:rPr>
              <a:t> not equal to 1 then</a:t>
            </a:r>
          </a:p>
          <a:p>
            <a:r>
              <a:rPr lang="en-US" sz="2000" b="1" dirty="0">
                <a:solidFill>
                  <a:srgbClr val="222222"/>
                </a:solidFill>
                <a:latin typeface="Arial" charset="0"/>
              </a:rPr>
              <a:t>	discount = 0.25</a:t>
            </a:r>
          </a:p>
          <a:p>
            <a:r>
              <a:rPr lang="en-US" sz="2000" b="1" dirty="0">
                <a:solidFill>
                  <a:srgbClr val="222222"/>
                </a:solidFill>
                <a:latin typeface="Arial" charset="0"/>
              </a:rPr>
              <a:t>else</a:t>
            </a:r>
          </a:p>
          <a:p>
            <a:r>
              <a:rPr lang="en-US" sz="2000" b="1" dirty="0">
                <a:solidFill>
                  <a:srgbClr val="222222"/>
                </a:solidFill>
                <a:latin typeface="Arial" charset="0"/>
              </a:rPr>
              <a:t>	discount = 0.50</a:t>
            </a:r>
          </a:p>
          <a:p>
            <a:r>
              <a:rPr lang="en-US" sz="2000" b="1" dirty="0" err="1">
                <a:solidFill>
                  <a:srgbClr val="222222"/>
                </a:solidFill>
                <a:latin typeface="Arial" charset="0"/>
              </a:rPr>
              <a:t>endif</a:t>
            </a:r>
            <a:endParaRPr lang="en-US" sz="2000" b="1" dirty="0">
              <a:solidFill>
                <a:srgbClr val="222222"/>
              </a:solidFill>
              <a:latin typeface="Arial" charset="0"/>
            </a:endParaRPr>
          </a:p>
        </p:txBody>
      </p:sp>
    </p:spTree>
    <p:extLst>
      <p:ext uri="{BB962C8B-B14F-4D97-AF65-F5344CB8AC3E}">
        <p14:creationId xmlns:p14="http://schemas.microsoft.com/office/powerpoint/2010/main" val="3808154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3200" b="1" dirty="0"/>
              <a:t>Using the Relational Comparison Operators</a:t>
            </a:r>
          </a:p>
        </p:txBody>
      </p:sp>
      <p:sp>
        <p:nvSpPr>
          <p:cNvPr id="7" name="Slide Number Placeholder 6"/>
          <p:cNvSpPr>
            <a:spLocks noGrp="1"/>
          </p:cNvSpPr>
          <p:nvPr>
            <p:ph type="sldNum" sz="quarter" idx="14"/>
          </p:nvPr>
        </p:nvSpPr>
        <p:spPr/>
        <p:txBody>
          <a:bodyPr/>
          <a:lstStyle/>
          <a:p>
            <a:fld id="{A1FDB1CC-8625-4D91-ADC8-7B1013BA5986}" type="slidenum">
              <a:rPr lang="en-US"/>
              <a:pPr/>
              <a:t>31</a:t>
            </a:fld>
            <a:endParaRPr lang="en-US"/>
          </a:p>
        </p:txBody>
      </p:sp>
      <p:sp>
        <p:nvSpPr>
          <p:cNvPr id="313347" name="Rectangle 3"/>
          <p:cNvSpPr>
            <a:spLocks noGrp="1" noChangeArrowheads="1"/>
          </p:cNvSpPr>
          <p:nvPr>
            <p:ph type="body" sz="half" idx="4294967295"/>
          </p:nvPr>
        </p:nvSpPr>
        <p:spPr>
          <a:xfrm>
            <a:off x="11430" y="2034539"/>
            <a:ext cx="8382000" cy="697231"/>
          </a:xfrm>
        </p:spPr>
        <p:txBody>
          <a:bodyPr/>
          <a:lstStyle/>
          <a:p>
            <a:pPr>
              <a:lnSpc>
                <a:spcPct val="90000"/>
              </a:lnSpc>
            </a:pPr>
            <a:r>
              <a:rPr lang="en-US" sz="2800" b="1" dirty="0"/>
              <a:t>Rephrase in the </a:t>
            </a:r>
            <a:r>
              <a:rPr lang="en-US" sz="2800" b="1" dirty="0" smtClean="0"/>
              <a:t>positive</a:t>
            </a:r>
            <a:endParaRPr lang="en-US" sz="2800" b="1" dirty="0"/>
          </a:p>
        </p:txBody>
      </p:sp>
      <p:sp>
        <p:nvSpPr>
          <p:cNvPr id="313351" name="Text Box 7"/>
          <p:cNvSpPr txBox="1">
            <a:spLocks noChangeArrowheads="1"/>
          </p:cNvSpPr>
          <p:nvPr/>
        </p:nvSpPr>
        <p:spPr bwMode="auto">
          <a:xfrm>
            <a:off x="4370070" y="3108960"/>
            <a:ext cx="4343400" cy="1616075"/>
          </a:xfrm>
          <a:prstGeom prst="rect">
            <a:avLst/>
          </a:prstGeom>
          <a:solidFill>
            <a:srgbClr val="FFFF00">
              <a:alpha val="75000"/>
            </a:srgbClr>
          </a:solidFill>
          <a:ln>
            <a:noFill/>
          </a:ln>
          <a:effectLst/>
          <a:extLst/>
        </p:spPr>
        <p:txBody>
          <a:bodyPr>
            <a:spAutoFit/>
          </a:bodyPr>
          <a:lstStyle/>
          <a:p>
            <a:r>
              <a:rPr lang="en-US" sz="2000" b="1" dirty="0">
                <a:solidFill>
                  <a:srgbClr val="222222"/>
                </a:solidFill>
                <a:latin typeface="Arial" charset="0"/>
              </a:rPr>
              <a:t>if </a:t>
            </a:r>
            <a:r>
              <a:rPr lang="en-US" sz="2000" b="1" dirty="0" err="1">
                <a:solidFill>
                  <a:srgbClr val="222222"/>
                </a:solidFill>
                <a:latin typeface="Arial" charset="0"/>
              </a:rPr>
              <a:t>customerCode</a:t>
            </a:r>
            <a:r>
              <a:rPr lang="en-US" sz="2000" b="1" dirty="0">
                <a:solidFill>
                  <a:srgbClr val="222222"/>
                </a:solidFill>
                <a:latin typeface="Arial" charset="0"/>
              </a:rPr>
              <a:t> = 1 then</a:t>
            </a:r>
          </a:p>
          <a:p>
            <a:r>
              <a:rPr lang="en-US" sz="2000" b="1" dirty="0">
                <a:solidFill>
                  <a:srgbClr val="222222"/>
                </a:solidFill>
                <a:latin typeface="Arial" charset="0"/>
              </a:rPr>
              <a:t>	discount = 0.50</a:t>
            </a:r>
          </a:p>
          <a:p>
            <a:r>
              <a:rPr lang="en-US" sz="2000" b="1" dirty="0">
                <a:solidFill>
                  <a:srgbClr val="222222"/>
                </a:solidFill>
                <a:latin typeface="Arial" charset="0"/>
              </a:rPr>
              <a:t>else</a:t>
            </a:r>
          </a:p>
          <a:p>
            <a:r>
              <a:rPr lang="en-US" sz="2000" b="1" dirty="0">
                <a:solidFill>
                  <a:srgbClr val="222222"/>
                </a:solidFill>
                <a:latin typeface="Arial" charset="0"/>
              </a:rPr>
              <a:t>	discount = 0.25</a:t>
            </a:r>
          </a:p>
          <a:p>
            <a:r>
              <a:rPr lang="en-US" sz="2000" b="1" dirty="0" err="1">
                <a:solidFill>
                  <a:srgbClr val="222222"/>
                </a:solidFill>
                <a:latin typeface="Arial" charset="0"/>
              </a:rPr>
              <a:t>endif</a:t>
            </a:r>
            <a:endParaRPr lang="en-US" sz="2000" b="1" dirty="0">
              <a:solidFill>
                <a:srgbClr val="222222"/>
              </a:solidFill>
              <a:latin typeface="Arial" charset="0"/>
            </a:endParaRPr>
          </a:p>
        </p:txBody>
      </p:sp>
      <p:graphicFrame>
        <p:nvGraphicFramePr>
          <p:cNvPr id="313349" name="Object 5"/>
          <p:cNvGraphicFramePr>
            <a:graphicFrameLocks noGrp="1" noChangeAspect="1"/>
          </p:cNvGraphicFramePr>
          <p:nvPr>
            <p:ph idx="1"/>
            <p:extLst>
              <p:ext uri="{D42A27DB-BD31-4B8C-83A1-F6EECF244321}">
                <p14:modId xmlns:p14="http://schemas.microsoft.com/office/powerpoint/2010/main" val="3431828730"/>
              </p:ext>
            </p:extLst>
          </p:nvPr>
        </p:nvGraphicFramePr>
        <p:xfrm>
          <a:off x="1234439" y="2467172"/>
          <a:ext cx="2740344" cy="3200205"/>
        </p:xfrm>
        <a:graphic>
          <a:graphicData uri="http://schemas.openxmlformats.org/presentationml/2006/ole">
            <mc:AlternateContent xmlns:mc="http://schemas.openxmlformats.org/markup-compatibility/2006">
              <mc:Choice xmlns:v="urn:schemas-microsoft-com:vml" Requires="v">
                <p:oleObj spid="_x0000_s6151" name="Visio" r:id="rId4" imgW="3234987" imgH="3777831" progId="Visio.Drawing.11">
                  <p:embed/>
                </p:oleObj>
              </mc:Choice>
              <mc:Fallback>
                <p:oleObj name="Visio" r:id="rId4" imgW="3234987" imgH="3777831" progId="Visio.Drawing.11">
                  <p:embed/>
                  <p:pic>
                    <p:nvPicPr>
                      <p:cNvPr id="0" name=""/>
                      <p:cNvPicPr>
                        <a:picLocks noChangeAspect="1" noChangeArrowheads="1"/>
                      </p:cNvPicPr>
                      <p:nvPr/>
                    </p:nvPicPr>
                    <p:blipFill>
                      <a:blip r:embed="rId5"/>
                      <a:srcRect/>
                      <a:stretch>
                        <a:fillRect/>
                      </a:stretch>
                    </p:blipFill>
                    <p:spPr bwMode="auto">
                      <a:xfrm>
                        <a:off x="1234439" y="2467172"/>
                        <a:ext cx="2740344" cy="3200205"/>
                      </a:xfrm>
                      <a:prstGeom prst="rect">
                        <a:avLst/>
                      </a:prstGeom>
                      <a:noFill/>
                      <a:ln>
                        <a:noFill/>
                      </a:ln>
                      <a:effectLst/>
                      <a:extLst/>
                    </p:spPr>
                  </p:pic>
                </p:oleObj>
              </mc:Fallback>
            </mc:AlternateContent>
          </a:graphicData>
        </a:graphic>
      </p:graphicFrame>
      <p:sp>
        <p:nvSpPr>
          <p:cNvPr id="2" name="TextBox 1"/>
          <p:cNvSpPr txBox="1"/>
          <p:nvPr/>
        </p:nvSpPr>
        <p:spPr>
          <a:xfrm>
            <a:off x="1508759" y="5770882"/>
            <a:ext cx="6058069" cy="341632"/>
          </a:xfrm>
          <a:prstGeom prst="rect">
            <a:avLst/>
          </a:prstGeom>
          <a:noFill/>
        </p:spPr>
        <p:txBody>
          <a:bodyPr wrap="none" rtlCol="0">
            <a:spAutoFit/>
          </a:bodyPr>
          <a:lstStyle/>
          <a:p>
            <a:pPr>
              <a:lnSpc>
                <a:spcPct val="90000"/>
              </a:lnSpc>
            </a:pPr>
            <a:r>
              <a:rPr lang="en-US" b="1" dirty="0"/>
              <a:t>Some comparisons are clearer when negative is used</a:t>
            </a:r>
          </a:p>
        </p:txBody>
      </p:sp>
    </p:spTree>
    <p:extLst>
      <p:ext uri="{BB962C8B-B14F-4D97-AF65-F5344CB8AC3E}">
        <p14:creationId xmlns:p14="http://schemas.microsoft.com/office/powerpoint/2010/main" val="2252832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sz="3200" b="1"/>
              <a:t>Using the Relational Comparison Operators</a:t>
            </a:r>
          </a:p>
        </p:txBody>
      </p:sp>
      <p:sp>
        <p:nvSpPr>
          <p:cNvPr id="5" name="Slide Number Placeholder 5"/>
          <p:cNvSpPr>
            <a:spLocks noGrp="1"/>
          </p:cNvSpPr>
          <p:nvPr>
            <p:ph type="sldNum" sz="quarter" idx="11"/>
          </p:nvPr>
        </p:nvSpPr>
        <p:spPr/>
        <p:txBody>
          <a:bodyPr/>
          <a:lstStyle/>
          <a:p>
            <a:fld id="{E242FBD6-5FF7-4AA8-A22E-3DC68204CC32}" type="slidenum">
              <a:rPr lang="en-US"/>
              <a:pPr/>
              <a:t>32</a:t>
            </a:fld>
            <a:endParaRPr lang="en-US"/>
          </a:p>
        </p:txBody>
      </p:sp>
      <p:pic>
        <p:nvPicPr>
          <p:cNvPr id="314375" name="Picture 7" descr="Fig05-07"/>
          <p:cNvPicPr>
            <a:picLocks noChangeAspect="1" noChangeArrowheads="1"/>
          </p:cNvPicPr>
          <p:nvPr/>
        </p:nvPicPr>
        <p:blipFill rotWithShape="1">
          <a:blip r:embed="rId3">
            <a:lum bright="-6000"/>
            <a:extLst>
              <a:ext uri="{28A0092B-C50C-407E-A947-70E740481C1C}">
                <a14:useLocalDpi xmlns:a14="http://schemas.microsoft.com/office/drawing/2010/main" val="0"/>
              </a:ext>
            </a:extLst>
          </a:blip>
          <a:srcRect t="11387"/>
          <a:stretch/>
        </p:blipFill>
        <p:spPr bwMode="auto">
          <a:xfrm>
            <a:off x="571500" y="2160270"/>
            <a:ext cx="8001000" cy="308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83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145"/>
            <a:ext cx="8762999" cy="884238"/>
          </a:xfrm>
        </p:spPr>
        <p:txBody>
          <a:bodyPr/>
          <a:lstStyle/>
          <a:p>
            <a:r>
              <a:rPr lang="en-US" dirty="0"/>
              <a:t>Relational Comparison Operators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73251722"/>
              </p:ext>
            </p:extLst>
          </p:nvPr>
        </p:nvGraphicFramePr>
        <p:xfrm>
          <a:off x="1767681" y="2291196"/>
          <a:ext cx="5608638" cy="2275608"/>
        </p:xfrm>
        <a:graphic>
          <a:graphicData uri="http://schemas.openxmlformats.org/drawingml/2006/table">
            <a:tbl>
              <a:tblPr firstRow="1" bandRow="1">
                <a:tableStyleId>{93296810-A885-4BE3-A3E7-6D5BEEA58F35}</a:tableStyleId>
              </a:tblPr>
              <a:tblGrid>
                <a:gridCol w="2411730"/>
                <a:gridCol w="1327362"/>
                <a:gridCol w="1869546"/>
              </a:tblGrid>
              <a:tr h="379268">
                <a:tc>
                  <a:txBody>
                    <a:bodyPr/>
                    <a:lstStyle/>
                    <a:p>
                      <a:pPr algn="ctr"/>
                      <a:r>
                        <a:rPr lang="en-US" sz="1600" dirty="0" smtClean="0"/>
                        <a:t>Language</a:t>
                      </a:r>
                      <a:endParaRPr lang="en-US" sz="1600" dirty="0"/>
                    </a:p>
                  </a:txBody>
                  <a:tcPr/>
                </a:tc>
                <a:tc>
                  <a:txBody>
                    <a:bodyPr/>
                    <a:lstStyle/>
                    <a:p>
                      <a:pPr algn="ctr"/>
                      <a:r>
                        <a:rPr lang="en-US" sz="1600" dirty="0" smtClean="0"/>
                        <a:t>Operator</a:t>
                      </a:r>
                      <a:endParaRPr lang="en-US" sz="1600" dirty="0"/>
                    </a:p>
                  </a:txBody>
                  <a:tcPr/>
                </a:tc>
                <a:tc>
                  <a:txBody>
                    <a:bodyPr/>
                    <a:lstStyle/>
                    <a:p>
                      <a:pPr algn="ctr"/>
                      <a:r>
                        <a:rPr lang="en-US" sz="1600" dirty="0" smtClean="0"/>
                        <a:t>Use</a:t>
                      </a:r>
                      <a:endParaRPr lang="en-US" sz="1600" dirty="0"/>
                    </a:p>
                  </a:txBody>
                  <a:tcPr/>
                </a:tc>
              </a:tr>
              <a:tr h="379268">
                <a:tc>
                  <a:txBody>
                    <a:bodyPr/>
                    <a:lstStyle/>
                    <a:p>
                      <a:pPr algn="ctr"/>
                      <a:r>
                        <a:rPr lang="en-US" sz="1600" dirty="0" smtClean="0"/>
                        <a:t>JavaScript</a:t>
                      </a:r>
                      <a:endParaRPr lang="en-US" sz="1600" dirty="0"/>
                    </a:p>
                  </a:txBody>
                  <a:tcPr/>
                </a:tc>
                <a:tc>
                  <a:txBody>
                    <a:bodyPr/>
                    <a:lstStyle/>
                    <a:p>
                      <a:pPr algn="ctr"/>
                      <a:endParaRPr lang="en-US" sz="1600" dirty="0"/>
                    </a:p>
                  </a:txBody>
                  <a:tcPr/>
                </a:tc>
                <a:tc>
                  <a:txBody>
                    <a:bodyPr/>
                    <a:lstStyle/>
                    <a:p>
                      <a:pPr algn="ctr"/>
                      <a:r>
                        <a:rPr lang="en-US" sz="1600" dirty="0" smtClean="0"/>
                        <a:t>+ , +=, .</a:t>
                      </a:r>
                      <a:r>
                        <a:rPr lang="en-US" sz="1600" dirty="0" err="1" smtClean="0"/>
                        <a:t>concat</a:t>
                      </a:r>
                      <a:endParaRPr lang="en-US" sz="1600" dirty="0"/>
                    </a:p>
                  </a:txBody>
                  <a:tcPr/>
                </a:tc>
              </a:tr>
              <a:tr h="3792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Visual Basic, Pascal</a:t>
                      </a:r>
                      <a:endParaRPr lang="en-US" sz="1600" dirty="0"/>
                    </a:p>
                  </a:txBody>
                  <a:tcPr/>
                </a:tc>
                <a:tc>
                  <a:txBody>
                    <a:bodyPr/>
                    <a:lstStyle/>
                    <a:p>
                      <a:pPr algn="ctr"/>
                      <a:r>
                        <a:rPr lang="en-US" sz="1600" dirty="0" smtClean="0"/>
                        <a:t>&lt;&gt;</a:t>
                      </a:r>
                      <a:endParaRPr lang="en-US" sz="1600" dirty="0"/>
                    </a:p>
                  </a:txBody>
                  <a:tcPr/>
                </a:tc>
                <a:tc>
                  <a:txBody>
                    <a:bodyPr/>
                    <a:lstStyle/>
                    <a:p>
                      <a:pPr algn="ctr"/>
                      <a:r>
                        <a:rPr lang="en-US" sz="1600" dirty="0" smtClean="0"/>
                        <a:t>“not equal</a:t>
                      </a:r>
                      <a:r>
                        <a:rPr lang="en-US" sz="1600" baseline="0" dirty="0" smtClean="0"/>
                        <a:t> to”</a:t>
                      </a:r>
                      <a:endParaRPr lang="en-US" sz="1600" dirty="0"/>
                    </a:p>
                  </a:txBody>
                  <a:tcPr/>
                </a:tc>
              </a:tr>
              <a:tr h="3792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Visual Basic, Pascal</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“equal</a:t>
                      </a:r>
                      <a:r>
                        <a:rPr lang="en-US" sz="1600" baseline="0" dirty="0" smtClean="0"/>
                        <a:t> to”</a:t>
                      </a:r>
                      <a:endParaRPr lang="en-US" sz="1600" dirty="0" smtClean="0"/>
                    </a:p>
                  </a:txBody>
                  <a:tcPr/>
                </a:tc>
              </a:tr>
              <a:tr h="3792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 C++, 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p>
                  </a:txBody>
                  <a:tcPr/>
                </a:tc>
                <a:tc>
                  <a:txBody>
                    <a:bodyPr/>
                    <a:lstStyle/>
                    <a:p>
                      <a:pPr algn="ctr"/>
                      <a:r>
                        <a:rPr lang="en-US" sz="1600" dirty="0" smtClean="0"/>
                        <a:t>“equal</a:t>
                      </a:r>
                      <a:r>
                        <a:rPr lang="en-US" sz="1600" baseline="0" dirty="0" smtClean="0"/>
                        <a:t> to”</a:t>
                      </a:r>
                      <a:endParaRPr lang="en-US" sz="1600" dirty="0"/>
                    </a:p>
                  </a:txBody>
                  <a:tcPr/>
                </a:tc>
              </a:tr>
              <a:tr h="3792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 C++, C#</a:t>
                      </a:r>
                    </a:p>
                  </a:txBody>
                  <a:tcPr/>
                </a:tc>
                <a:tc>
                  <a:txBody>
                    <a:bodyPr/>
                    <a:lstStyle/>
                    <a:p>
                      <a:pPr algn="ctr"/>
                      <a:r>
                        <a:rPr lang="en-US" sz="1600" dirty="0" smtClean="0"/>
                        <a:t>!=</a:t>
                      </a:r>
                      <a:endParaRPr lang="en-US" sz="1600" dirty="0"/>
                    </a:p>
                  </a:txBody>
                  <a:tcPr/>
                </a:tc>
                <a:tc>
                  <a:txBody>
                    <a:bodyPr/>
                    <a:lstStyle/>
                    <a:p>
                      <a:pPr algn="ctr"/>
                      <a:r>
                        <a:rPr lang="en-US" sz="1600" dirty="0" smtClean="0"/>
                        <a:t>“not equal</a:t>
                      </a:r>
                      <a:r>
                        <a:rPr lang="en-US" sz="1600" baseline="0" dirty="0" smtClean="0"/>
                        <a:t> to”</a:t>
                      </a:r>
                      <a:endParaRPr lang="en-US" sz="1600" dirty="0"/>
                    </a:p>
                  </a:txBody>
                  <a:tcPr/>
                </a:tc>
              </a:tr>
            </a:tbl>
          </a:graphicData>
        </a:graphic>
      </p:graphicFrame>
      <p:sp>
        <p:nvSpPr>
          <p:cNvPr id="3" name="Date Placeholder 2"/>
          <p:cNvSpPr>
            <a:spLocks noGrp="1"/>
          </p:cNvSpPr>
          <p:nvPr>
            <p:ph type="dt" sz="half" idx="12"/>
          </p:nvPr>
        </p:nvSpPr>
        <p:spPr/>
        <p:txBody>
          <a:bodyPr/>
          <a:lstStyle/>
          <a:p>
            <a:fld id="{3609AAA1-97F1-4A04-9FA6-CC410171D84D}" type="datetime1">
              <a:rPr lang="en-US" smtClean="0"/>
              <a:t>8/18/2013</a:t>
            </a:fld>
            <a:endParaRPr lang="en-US"/>
          </a:p>
        </p:txBody>
      </p:sp>
      <p:sp>
        <p:nvSpPr>
          <p:cNvPr id="4" name="Slide Number Placeholder 3"/>
          <p:cNvSpPr>
            <a:spLocks noGrp="1"/>
          </p:cNvSpPr>
          <p:nvPr>
            <p:ph type="sldNum" sz="quarter" idx="14"/>
          </p:nvPr>
        </p:nvSpPr>
        <p:spPr/>
        <p:txBody>
          <a:bodyPr/>
          <a:lstStyle/>
          <a:p>
            <a:pPr>
              <a:defRPr/>
            </a:pPr>
            <a:fld id="{11F27299-7934-46F6-B99A-F9E924C38745}" type="slidenum">
              <a:rPr lang="en-US" smtClean="0"/>
              <a:pPr>
                <a:defRPr/>
              </a:pPr>
              <a:t>33</a:t>
            </a:fld>
            <a:endParaRPr lang="en-US"/>
          </a:p>
        </p:txBody>
      </p:sp>
      <p:sp>
        <p:nvSpPr>
          <p:cNvPr id="5" name="Footer Placeholder 4"/>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1790531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Operators</a:t>
            </a:r>
            <a:endParaRPr lang="en-US" dirty="0"/>
          </a:p>
        </p:txBody>
      </p:sp>
      <p:sp>
        <p:nvSpPr>
          <p:cNvPr id="3" name="Content Placeholder 2"/>
          <p:cNvSpPr>
            <a:spLocks noGrp="1"/>
          </p:cNvSpPr>
          <p:nvPr>
            <p:ph idx="1"/>
          </p:nvPr>
        </p:nvSpPr>
        <p:spPr/>
        <p:txBody>
          <a:bodyPr/>
          <a:lstStyle/>
          <a:p>
            <a:r>
              <a:rPr lang="en-US" dirty="0" smtClean="0"/>
              <a:t>Not</a:t>
            </a:r>
          </a:p>
          <a:p>
            <a:r>
              <a:rPr lang="en-US" dirty="0" smtClean="0"/>
              <a:t>And</a:t>
            </a:r>
          </a:p>
          <a:p>
            <a:r>
              <a:rPr lang="en-US" dirty="0" smtClean="0"/>
              <a:t>Or</a:t>
            </a:r>
          </a:p>
          <a:p>
            <a:r>
              <a:rPr lang="en-US" dirty="0" err="1" smtClean="0"/>
              <a:t>Xor</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34</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1897920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t>
            </a:r>
            <a:r>
              <a:rPr lang="en-US" dirty="0" smtClean="0"/>
              <a:t>Operator - NOT</a:t>
            </a:r>
            <a:endParaRPr lang="en-US" dirty="0"/>
          </a:p>
        </p:txBody>
      </p:sp>
      <p:sp>
        <p:nvSpPr>
          <p:cNvPr id="3" name="Content Placeholder 2"/>
          <p:cNvSpPr>
            <a:spLocks noGrp="1"/>
          </p:cNvSpPr>
          <p:nvPr>
            <p:ph idx="1"/>
          </p:nvPr>
        </p:nvSpPr>
        <p:spPr/>
        <p:txBody>
          <a:bodyPr/>
          <a:lstStyle/>
          <a:p>
            <a:r>
              <a:rPr lang="en-US" dirty="0" smtClean="0"/>
              <a:t>Converts Boolean to opposite value</a:t>
            </a:r>
          </a:p>
          <a:p>
            <a:r>
              <a:rPr lang="en-US" dirty="0" smtClean="0"/>
              <a:t>not(true) = false</a:t>
            </a:r>
          </a:p>
          <a:p>
            <a:r>
              <a:rPr lang="en-US" dirty="0" smtClean="0"/>
              <a:t>Age = 3 </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35</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7" name="Rectangle 6"/>
          <p:cNvSpPr/>
          <p:nvPr/>
        </p:nvSpPr>
        <p:spPr>
          <a:xfrm>
            <a:off x="914400" y="3749040"/>
            <a:ext cx="2823210" cy="1280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Not(Age &gt; 2)</a:t>
            </a:r>
          </a:p>
          <a:p>
            <a:r>
              <a:rPr lang="en-US" sz="2000" b="1" dirty="0" smtClean="0">
                <a:solidFill>
                  <a:schemeClr val="tx1"/>
                </a:solidFill>
              </a:rPr>
              <a:t>Not(3 &gt; 2)</a:t>
            </a:r>
          </a:p>
          <a:p>
            <a:r>
              <a:rPr lang="en-US" sz="2000" b="1" dirty="0" smtClean="0">
                <a:solidFill>
                  <a:schemeClr val="tx1"/>
                </a:solidFill>
              </a:rPr>
              <a:t>Not(True)</a:t>
            </a:r>
          </a:p>
          <a:p>
            <a:r>
              <a:rPr lang="en-US" sz="2000" b="1" dirty="0" smtClean="0">
                <a:solidFill>
                  <a:schemeClr val="tx1"/>
                </a:solidFill>
              </a:rPr>
              <a:t>False</a:t>
            </a:r>
            <a:endParaRPr lang="en-US" sz="2000" b="1" dirty="0">
              <a:solidFill>
                <a:schemeClr val="tx1"/>
              </a:solidFill>
            </a:endParaRPr>
          </a:p>
        </p:txBody>
      </p:sp>
    </p:spTree>
    <p:extLst>
      <p:ext uri="{BB962C8B-B14F-4D97-AF65-F5344CB8AC3E}">
        <p14:creationId xmlns:p14="http://schemas.microsoft.com/office/powerpoint/2010/main" val="1852415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Operator - </a:t>
            </a:r>
            <a:r>
              <a:rPr lang="en-US" dirty="0" smtClean="0"/>
              <a:t>And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88842993"/>
              </p:ext>
            </p:extLst>
          </p:nvPr>
        </p:nvGraphicFramePr>
        <p:xfrm>
          <a:off x="904239" y="2504440"/>
          <a:ext cx="7335522" cy="1849120"/>
        </p:xfrm>
        <a:graphic>
          <a:graphicData uri="http://schemas.openxmlformats.org/drawingml/2006/table">
            <a:tbl>
              <a:tblPr firstRow="1" bandRow="1">
                <a:tableStyleId>{93296810-A885-4BE3-A3E7-6D5BEEA58F35}</a:tableStyleId>
              </a:tblPr>
              <a:tblGrid>
                <a:gridCol w="2445174"/>
                <a:gridCol w="2445174"/>
                <a:gridCol w="2445174"/>
              </a:tblGrid>
              <a:tr h="370840">
                <a:tc>
                  <a:txBody>
                    <a:bodyPr/>
                    <a:lstStyle/>
                    <a:p>
                      <a:pPr algn="ctr"/>
                      <a:r>
                        <a:rPr lang="en-US" b="1" dirty="0" smtClean="0">
                          <a:effectLst/>
                        </a:rPr>
                        <a:t>First Value</a:t>
                      </a:r>
                      <a:endParaRPr lang="en-US" b="1" dirty="0">
                        <a:effectLst/>
                      </a:endParaRPr>
                    </a:p>
                  </a:txBody>
                  <a:tcPr/>
                </a:tc>
                <a:tc>
                  <a:txBody>
                    <a:bodyPr/>
                    <a:lstStyle/>
                    <a:p>
                      <a:pPr algn="ctr"/>
                      <a:r>
                        <a:rPr lang="en-US" b="1" dirty="0" smtClean="0">
                          <a:effectLst/>
                        </a:rPr>
                        <a:t>Second Value</a:t>
                      </a:r>
                      <a:endParaRPr lang="en-US" b="1" dirty="0">
                        <a:effectLst/>
                      </a:endParaRPr>
                    </a:p>
                  </a:txBody>
                  <a:tcPr/>
                </a:tc>
                <a:tc>
                  <a:txBody>
                    <a:bodyPr/>
                    <a:lstStyle/>
                    <a:p>
                      <a:pPr algn="ctr"/>
                      <a:r>
                        <a:rPr lang="en-US" b="1" dirty="0" smtClean="0">
                          <a:effectLst/>
                        </a:rPr>
                        <a:t>Result</a:t>
                      </a:r>
                      <a:endParaRPr lang="en-US" b="1" dirty="0">
                        <a:effectLst/>
                      </a:endParaRPr>
                    </a:p>
                  </a:txBody>
                  <a:tcPr/>
                </a:tc>
              </a:tr>
              <a:tr h="255905">
                <a:tc>
                  <a:txBody>
                    <a:bodyPr/>
                    <a:lstStyle/>
                    <a:p>
                      <a:pPr algn="ctr"/>
                      <a:r>
                        <a:rPr lang="en-US" b="1" dirty="0" smtClean="0">
                          <a:effectLst/>
                        </a:rPr>
                        <a:t>True</a:t>
                      </a:r>
                      <a:endParaRPr lang="en-US"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algn="ctr"/>
                      <a:r>
                        <a:rPr lang="en-US" b="1" dirty="0" smtClean="0">
                          <a:effectLst/>
                        </a:rPr>
                        <a:t>False</a:t>
                      </a:r>
                      <a:endParaRPr lang="en-US" b="1" dirty="0">
                        <a:effectLst/>
                      </a:endParaRPr>
                    </a:p>
                  </a:txBody>
                  <a:tcPr/>
                </a:tc>
                <a:tc>
                  <a:txBody>
                    <a:bodyPr/>
                    <a:lstStyle/>
                    <a:p>
                      <a:pPr algn="ctr"/>
                      <a:r>
                        <a:rPr lang="en-US" b="1" dirty="0" smtClean="0">
                          <a:effectLst/>
                        </a:rPr>
                        <a:t>False</a:t>
                      </a:r>
                      <a:endParaRPr lang="en-US" b="1" dirty="0">
                        <a:effectLst/>
                      </a:endParaRPr>
                    </a:p>
                  </a:txBody>
                  <a:tcPr/>
                </a:tc>
              </a:tr>
              <a:tr h="370840">
                <a:tc>
                  <a:txBody>
                    <a:bodyPr/>
                    <a:lstStyle/>
                    <a:p>
                      <a:pPr algn="ctr"/>
                      <a:r>
                        <a:rPr lang="en-US" b="1" dirty="0" smtClean="0">
                          <a:effectLst/>
                        </a:rPr>
                        <a:t>False</a:t>
                      </a:r>
                      <a:endParaRPr lang="en-US"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algn="ctr"/>
                      <a:r>
                        <a:rPr lang="en-US" b="1" dirty="0" smtClean="0">
                          <a:effectLst/>
                        </a:rPr>
                        <a:t>False</a:t>
                      </a:r>
                      <a:endParaRPr lang="en-US" b="1" dirty="0">
                        <a:effectLst/>
                      </a:endParaRPr>
                    </a:p>
                  </a:txBody>
                  <a:tcPr/>
                </a:tc>
              </a:tr>
              <a:tr h="370840">
                <a:tc>
                  <a:txBody>
                    <a:bodyPr/>
                    <a:lstStyle/>
                    <a:p>
                      <a:pPr algn="ctr"/>
                      <a:r>
                        <a:rPr lang="en-US" b="1" dirty="0" smtClean="0">
                          <a:effectLst/>
                        </a:rPr>
                        <a:t>False</a:t>
                      </a:r>
                      <a:endParaRPr lang="en-US" b="1" dirty="0">
                        <a:effectLst/>
                      </a:endParaRPr>
                    </a:p>
                  </a:txBody>
                  <a:tcPr/>
                </a:tc>
                <a:tc>
                  <a:txBody>
                    <a:bodyPr/>
                    <a:lstStyle/>
                    <a:p>
                      <a:pPr algn="ctr"/>
                      <a:r>
                        <a:rPr lang="en-US" b="1" dirty="0" smtClean="0">
                          <a:effectLst/>
                        </a:rPr>
                        <a:t>False</a:t>
                      </a:r>
                      <a:endParaRPr lang="en-US" b="1" dirty="0">
                        <a:effectLst/>
                      </a:endParaRPr>
                    </a:p>
                  </a:txBody>
                  <a:tcPr/>
                </a:tc>
                <a:tc>
                  <a:txBody>
                    <a:bodyPr/>
                    <a:lstStyle/>
                    <a:p>
                      <a:pPr algn="ctr"/>
                      <a:r>
                        <a:rPr lang="en-US" b="1" dirty="0" smtClean="0">
                          <a:effectLst/>
                        </a:rPr>
                        <a:t>False</a:t>
                      </a:r>
                      <a:endParaRPr lang="en-US" b="1" dirty="0">
                        <a:effectLst/>
                      </a:endParaRPr>
                    </a:p>
                  </a:txBody>
                  <a:tcPr/>
                </a:tc>
              </a:tr>
            </a:tbl>
          </a:graphicData>
        </a:graphic>
      </p:graphicFrame>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36</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8" name="TextBox 7"/>
          <p:cNvSpPr txBox="1"/>
          <p:nvPr/>
        </p:nvSpPr>
        <p:spPr>
          <a:xfrm>
            <a:off x="3321369" y="1929437"/>
            <a:ext cx="2501262" cy="461665"/>
          </a:xfrm>
          <a:prstGeom prst="rect">
            <a:avLst/>
          </a:prstGeom>
          <a:noFill/>
        </p:spPr>
        <p:txBody>
          <a:bodyPr wrap="none" rtlCol="0">
            <a:spAutoFit/>
          </a:bodyPr>
          <a:lstStyle/>
          <a:p>
            <a:pPr algn="ctr"/>
            <a:r>
              <a:rPr lang="en-US" sz="2400" b="1" dirty="0" smtClean="0"/>
              <a:t>And Truth Table</a:t>
            </a:r>
            <a:endParaRPr lang="en-US" sz="2400" b="1" dirty="0"/>
          </a:p>
        </p:txBody>
      </p:sp>
      <p:sp>
        <p:nvSpPr>
          <p:cNvPr id="9" name="Rectangle 8"/>
          <p:cNvSpPr/>
          <p:nvPr/>
        </p:nvSpPr>
        <p:spPr>
          <a:xfrm>
            <a:off x="1074420" y="4457700"/>
            <a:ext cx="3143250" cy="17259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Age = 3</a:t>
            </a:r>
          </a:p>
          <a:p>
            <a:r>
              <a:rPr lang="en-US" b="1" dirty="0" smtClean="0">
                <a:solidFill>
                  <a:schemeClr val="tx1"/>
                </a:solidFill>
              </a:rPr>
              <a:t>(Age &gt; 2) AND (Age &gt;= 18)</a:t>
            </a:r>
          </a:p>
          <a:p>
            <a:r>
              <a:rPr lang="en-US" b="1" dirty="0" smtClean="0">
                <a:solidFill>
                  <a:schemeClr val="tx1"/>
                </a:solidFill>
              </a:rPr>
              <a:t>(3 &gt; 2) AND (3 &gt;= 18)</a:t>
            </a:r>
          </a:p>
          <a:p>
            <a:r>
              <a:rPr lang="en-US" b="1" dirty="0" smtClean="0">
                <a:solidFill>
                  <a:schemeClr val="tx1"/>
                </a:solidFill>
              </a:rPr>
              <a:t>True AND False</a:t>
            </a:r>
          </a:p>
          <a:p>
            <a:r>
              <a:rPr lang="en-US" b="1" dirty="0" smtClean="0">
                <a:solidFill>
                  <a:schemeClr val="tx1"/>
                </a:solidFill>
              </a:rPr>
              <a:t>False</a:t>
            </a:r>
            <a:endParaRPr lang="en-US" b="1" dirty="0">
              <a:solidFill>
                <a:schemeClr val="tx1"/>
              </a:solidFill>
            </a:endParaRPr>
          </a:p>
        </p:txBody>
      </p:sp>
      <p:sp>
        <p:nvSpPr>
          <p:cNvPr id="10" name="Rectangle 9"/>
          <p:cNvSpPr/>
          <p:nvPr/>
        </p:nvSpPr>
        <p:spPr>
          <a:xfrm>
            <a:off x="4998720" y="4457700"/>
            <a:ext cx="3143250" cy="17259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Age = 25</a:t>
            </a:r>
          </a:p>
          <a:p>
            <a:r>
              <a:rPr lang="en-US" b="1" dirty="0" smtClean="0">
                <a:solidFill>
                  <a:schemeClr val="tx1"/>
                </a:solidFill>
              </a:rPr>
              <a:t>(Age &gt; 2) AND (Age &gt;= 18)</a:t>
            </a:r>
          </a:p>
          <a:p>
            <a:r>
              <a:rPr lang="en-US" b="1" dirty="0" smtClean="0">
                <a:solidFill>
                  <a:schemeClr val="tx1"/>
                </a:solidFill>
              </a:rPr>
              <a:t>(25 &gt; 2) AND (25 &gt;= 18)</a:t>
            </a:r>
          </a:p>
          <a:p>
            <a:r>
              <a:rPr lang="en-US" b="1" dirty="0" smtClean="0">
                <a:solidFill>
                  <a:schemeClr val="tx1"/>
                </a:solidFill>
              </a:rPr>
              <a:t>True AND True</a:t>
            </a:r>
          </a:p>
          <a:p>
            <a:r>
              <a:rPr lang="en-US" b="1" dirty="0" smtClean="0">
                <a:solidFill>
                  <a:schemeClr val="tx1"/>
                </a:solidFill>
              </a:rPr>
              <a:t>True</a:t>
            </a:r>
            <a:endParaRPr lang="en-US" b="1" dirty="0">
              <a:solidFill>
                <a:schemeClr val="tx1"/>
              </a:solidFill>
            </a:endParaRPr>
          </a:p>
        </p:txBody>
      </p:sp>
    </p:spTree>
    <p:extLst>
      <p:ext uri="{BB962C8B-B14F-4D97-AF65-F5344CB8AC3E}">
        <p14:creationId xmlns:p14="http://schemas.microsoft.com/office/powerpoint/2010/main" val="2837769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Operator - </a:t>
            </a:r>
            <a:r>
              <a:rPr lang="en-US" dirty="0" err="1" smtClean="0"/>
              <a:t>Xor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9259722"/>
              </p:ext>
            </p:extLst>
          </p:nvPr>
        </p:nvGraphicFramePr>
        <p:xfrm>
          <a:off x="904239" y="2504440"/>
          <a:ext cx="7335522" cy="1849120"/>
        </p:xfrm>
        <a:graphic>
          <a:graphicData uri="http://schemas.openxmlformats.org/drawingml/2006/table">
            <a:tbl>
              <a:tblPr firstRow="1" bandRow="1">
                <a:tableStyleId>{93296810-A885-4BE3-A3E7-6D5BEEA58F35}</a:tableStyleId>
              </a:tblPr>
              <a:tblGrid>
                <a:gridCol w="2445174"/>
                <a:gridCol w="2445174"/>
                <a:gridCol w="2445174"/>
              </a:tblGrid>
              <a:tr h="370840">
                <a:tc>
                  <a:txBody>
                    <a:bodyPr/>
                    <a:lstStyle/>
                    <a:p>
                      <a:pPr algn="ctr"/>
                      <a:r>
                        <a:rPr lang="en-US" b="1" dirty="0" smtClean="0">
                          <a:effectLst/>
                        </a:rPr>
                        <a:t>First Value</a:t>
                      </a:r>
                      <a:endParaRPr lang="en-US" b="1" dirty="0">
                        <a:effectLst/>
                      </a:endParaRPr>
                    </a:p>
                  </a:txBody>
                  <a:tcPr/>
                </a:tc>
                <a:tc>
                  <a:txBody>
                    <a:bodyPr/>
                    <a:lstStyle/>
                    <a:p>
                      <a:pPr algn="ctr"/>
                      <a:r>
                        <a:rPr lang="en-US" b="1" dirty="0" smtClean="0">
                          <a:effectLst/>
                        </a:rPr>
                        <a:t>Second Value</a:t>
                      </a:r>
                      <a:endParaRPr lang="en-US" b="1" dirty="0">
                        <a:effectLst/>
                      </a:endParaRPr>
                    </a:p>
                  </a:txBody>
                  <a:tcPr/>
                </a:tc>
                <a:tc>
                  <a:txBody>
                    <a:bodyPr/>
                    <a:lstStyle/>
                    <a:p>
                      <a:pPr algn="ctr"/>
                      <a:r>
                        <a:rPr lang="en-US" b="1" dirty="0" smtClean="0">
                          <a:effectLst/>
                        </a:rPr>
                        <a:t>Result</a:t>
                      </a:r>
                      <a:endParaRPr lang="en-US" b="1" dirty="0">
                        <a:effectLst/>
                      </a:endParaRPr>
                    </a:p>
                  </a:txBody>
                  <a:tcPr/>
                </a:tc>
              </a:tr>
              <a:tr h="255905">
                <a:tc>
                  <a:txBody>
                    <a:bodyPr/>
                    <a:lstStyle/>
                    <a:p>
                      <a:pPr algn="ctr"/>
                      <a:r>
                        <a:rPr lang="en-US" b="1" dirty="0" smtClean="0">
                          <a:effectLst/>
                        </a:rPr>
                        <a:t>True</a:t>
                      </a:r>
                      <a:endParaRPr lang="en-US"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False</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algn="ctr"/>
                      <a:r>
                        <a:rPr lang="en-US" b="1" dirty="0" smtClean="0">
                          <a:effectLst/>
                        </a:rPr>
                        <a:t>False</a:t>
                      </a:r>
                      <a:endParaRPr lang="en-US"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r>
              <a:tr h="370840">
                <a:tc>
                  <a:txBody>
                    <a:bodyPr/>
                    <a:lstStyle/>
                    <a:p>
                      <a:pPr algn="ctr"/>
                      <a:r>
                        <a:rPr lang="en-US" b="1" dirty="0" smtClean="0">
                          <a:effectLst/>
                        </a:rPr>
                        <a:t>False</a:t>
                      </a:r>
                      <a:endParaRPr lang="en-US"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r>
              <a:tr h="370840">
                <a:tc>
                  <a:txBody>
                    <a:bodyPr/>
                    <a:lstStyle/>
                    <a:p>
                      <a:pPr algn="ctr"/>
                      <a:r>
                        <a:rPr lang="en-US" b="1" dirty="0" smtClean="0">
                          <a:effectLst/>
                        </a:rPr>
                        <a:t>False</a:t>
                      </a:r>
                      <a:endParaRPr lang="en-US" b="1" dirty="0">
                        <a:effectLst/>
                      </a:endParaRPr>
                    </a:p>
                  </a:txBody>
                  <a:tcPr/>
                </a:tc>
                <a:tc>
                  <a:txBody>
                    <a:bodyPr/>
                    <a:lstStyle/>
                    <a:p>
                      <a:pPr algn="ctr"/>
                      <a:r>
                        <a:rPr lang="en-US" b="1" dirty="0" smtClean="0">
                          <a:effectLst/>
                        </a:rPr>
                        <a:t>False</a:t>
                      </a:r>
                      <a:endParaRPr lang="en-US" b="1" dirty="0">
                        <a:effectLst/>
                      </a:endParaRPr>
                    </a:p>
                  </a:txBody>
                  <a:tcPr/>
                </a:tc>
                <a:tc>
                  <a:txBody>
                    <a:bodyPr/>
                    <a:lstStyle/>
                    <a:p>
                      <a:pPr algn="ctr"/>
                      <a:r>
                        <a:rPr lang="en-US" b="1" dirty="0" smtClean="0">
                          <a:effectLst/>
                        </a:rPr>
                        <a:t>False</a:t>
                      </a:r>
                      <a:endParaRPr lang="en-US" b="1" dirty="0">
                        <a:effectLst/>
                      </a:endParaRPr>
                    </a:p>
                  </a:txBody>
                  <a:tcPr/>
                </a:tc>
              </a:tr>
            </a:tbl>
          </a:graphicData>
        </a:graphic>
      </p:graphicFrame>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37</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8" name="TextBox 7"/>
          <p:cNvSpPr txBox="1"/>
          <p:nvPr/>
        </p:nvSpPr>
        <p:spPr>
          <a:xfrm>
            <a:off x="3363849" y="1929437"/>
            <a:ext cx="2416302" cy="461665"/>
          </a:xfrm>
          <a:prstGeom prst="rect">
            <a:avLst/>
          </a:prstGeom>
          <a:noFill/>
        </p:spPr>
        <p:txBody>
          <a:bodyPr wrap="none" rtlCol="0">
            <a:spAutoFit/>
          </a:bodyPr>
          <a:lstStyle/>
          <a:p>
            <a:pPr algn="ctr"/>
            <a:r>
              <a:rPr lang="en-US" sz="2400" b="1" dirty="0" err="1" smtClean="0"/>
              <a:t>Xor</a:t>
            </a:r>
            <a:r>
              <a:rPr lang="en-US" sz="2400" b="1" dirty="0" smtClean="0"/>
              <a:t> Truth Table</a:t>
            </a:r>
            <a:endParaRPr lang="en-US" sz="2400" b="1" dirty="0"/>
          </a:p>
        </p:txBody>
      </p:sp>
      <p:sp>
        <p:nvSpPr>
          <p:cNvPr id="9" name="Rectangle 8"/>
          <p:cNvSpPr/>
          <p:nvPr/>
        </p:nvSpPr>
        <p:spPr>
          <a:xfrm>
            <a:off x="1074420" y="4457700"/>
            <a:ext cx="3143250" cy="17259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Age = 3</a:t>
            </a:r>
          </a:p>
          <a:p>
            <a:r>
              <a:rPr lang="en-US" b="1" dirty="0" smtClean="0">
                <a:solidFill>
                  <a:schemeClr val="tx1"/>
                </a:solidFill>
              </a:rPr>
              <a:t>(Age &gt; 2) OR (Age &gt;= 18)</a:t>
            </a:r>
          </a:p>
          <a:p>
            <a:r>
              <a:rPr lang="en-US" b="1" dirty="0" smtClean="0">
                <a:solidFill>
                  <a:schemeClr val="tx1"/>
                </a:solidFill>
              </a:rPr>
              <a:t>(3 &gt; 2) OR (3 &gt;= 18)</a:t>
            </a:r>
          </a:p>
          <a:p>
            <a:r>
              <a:rPr lang="en-US" b="1" dirty="0" smtClean="0">
                <a:solidFill>
                  <a:schemeClr val="tx1"/>
                </a:solidFill>
              </a:rPr>
              <a:t>True OR False</a:t>
            </a:r>
          </a:p>
          <a:p>
            <a:r>
              <a:rPr lang="en-US" b="1" dirty="0" smtClean="0">
                <a:solidFill>
                  <a:schemeClr val="tx1"/>
                </a:solidFill>
              </a:rPr>
              <a:t>True</a:t>
            </a:r>
            <a:endParaRPr lang="en-US" b="1" dirty="0">
              <a:solidFill>
                <a:schemeClr val="tx1"/>
              </a:solidFill>
            </a:endParaRPr>
          </a:p>
        </p:txBody>
      </p:sp>
      <p:sp>
        <p:nvSpPr>
          <p:cNvPr id="10" name="Rectangle 9"/>
          <p:cNvSpPr/>
          <p:nvPr/>
        </p:nvSpPr>
        <p:spPr>
          <a:xfrm>
            <a:off x="4998720" y="4457700"/>
            <a:ext cx="3143250" cy="17259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Age = 1</a:t>
            </a:r>
          </a:p>
          <a:p>
            <a:r>
              <a:rPr lang="en-US" b="1" dirty="0" smtClean="0">
                <a:solidFill>
                  <a:schemeClr val="tx1"/>
                </a:solidFill>
              </a:rPr>
              <a:t>(Age &gt; 2) OR (Age &gt;= 18)</a:t>
            </a:r>
          </a:p>
          <a:p>
            <a:r>
              <a:rPr lang="en-US" b="1" dirty="0" smtClean="0">
                <a:solidFill>
                  <a:schemeClr val="tx1"/>
                </a:solidFill>
              </a:rPr>
              <a:t>(1 &gt; 2) OR (1 &gt;= 18)</a:t>
            </a:r>
          </a:p>
          <a:p>
            <a:r>
              <a:rPr lang="en-US" b="1" dirty="0" smtClean="0">
                <a:solidFill>
                  <a:schemeClr val="tx1"/>
                </a:solidFill>
              </a:rPr>
              <a:t>False OR </a:t>
            </a:r>
            <a:r>
              <a:rPr lang="en-US" b="1" dirty="0">
                <a:solidFill>
                  <a:schemeClr val="tx1"/>
                </a:solidFill>
              </a:rPr>
              <a:t>False </a:t>
            </a:r>
            <a:endParaRPr lang="en-US" b="1" dirty="0" smtClean="0">
              <a:solidFill>
                <a:schemeClr val="tx1"/>
              </a:solidFill>
            </a:endParaRPr>
          </a:p>
          <a:p>
            <a:r>
              <a:rPr lang="en-US" b="1" dirty="0">
                <a:solidFill>
                  <a:schemeClr val="tx1"/>
                </a:solidFill>
              </a:rPr>
              <a:t>False</a:t>
            </a:r>
          </a:p>
        </p:txBody>
      </p:sp>
    </p:spTree>
    <p:extLst>
      <p:ext uri="{BB962C8B-B14F-4D97-AF65-F5344CB8AC3E}">
        <p14:creationId xmlns:p14="http://schemas.microsoft.com/office/powerpoint/2010/main" val="3064450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Operator - </a:t>
            </a:r>
            <a:r>
              <a:rPr lang="en-US" dirty="0" smtClean="0"/>
              <a:t>And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71589688"/>
              </p:ext>
            </p:extLst>
          </p:nvPr>
        </p:nvGraphicFramePr>
        <p:xfrm>
          <a:off x="904239" y="2504440"/>
          <a:ext cx="7335522" cy="1849120"/>
        </p:xfrm>
        <a:graphic>
          <a:graphicData uri="http://schemas.openxmlformats.org/drawingml/2006/table">
            <a:tbl>
              <a:tblPr firstRow="1" bandRow="1">
                <a:tableStyleId>{93296810-A885-4BE3-A3E7-6D5BEEA58F35}</a:tableStyleId>
              </a:tblPr>
              <a:tblGrid>
                <a:gridCol w="2445174"/>
                <a:gridCol w="2445174"/>
                <a:gridCol w="2445174"/>
              </a:tblGrid>
              <a:tr h="370840">
                <a:tc>
                  <a:txBody>
                    <a:bodyPr/>
                    <a:lstStyle/>
                    <a:p>
                      <a:pPr algn="ctr"/>
                      <a:r>
                        <a:rPr lang="en-US" b="1" dirty="0" smtClean="0">
                          <a:effectLst/>
                        </a:rPr>
                        <a:t>First Value</a:t>
                      </a:r>
                      <a:endParaRPr lang="en-US" b="1" dirty="0">
                        <a:effectLst/>
                      </a:endParaRPr>
                    </a:p>
                  </a:txBody>
                  <a:tcPr/>
                </a:tc>
                <a:tc>
                  <a:txBody>
                    <a:bodyPr/>
                    <a:lstStyle/>
                    <a:p>
                      <a:pPr algn="ctr"/>
                      <a:r>
                        <a:rPr lang="en-US" b="1" dirty="0" smtClean="0">
                          <a:effectLst/>
                        </a:rPr>
                        <a:t>Second Value</a:t>
                      </a:r>
                      <a:endParaRPr lang="en-US" b="1" dirty="0">
                        <a:effectLst/>
                      </a:endParaRPr>
                    </a:p>
                  </a:txBody>
                  <a:tcPr/>
                </a:tc>
                <a:tc>
                  <a:txBody>
                    <a:bodyPr/>
                    <a:lstStyle/>
                    <a:p>
                      <a:pPr algn="ctr"/>
                      <a:r>
                        <a:rPr lang="en-US" b="1" dirty="0" smtClean="0">
                          <a:effectLst/>
                        </a:rPr>
                        <a:t>Result</a:t>
                      </a:r>
                      <a:endParaRPr lang="en-US" b="1" dirty="0">
                        <a:effectLst/>
                      </a:endParaRPr>
                    </a:p>
                  </a:txBody>
                  <a:tcPr/>
                </a:tc>
              </a:tr>
              <a:tr h="255905">
                <a:tc>
                  <a:txBody>
                    <a:bodyPr/>
                    <a:lstStyle/>
                    <a:p>
                      <a:pPr algn="ctr"/>
                      <a:r>
                        <a:rPr lang="en-US" b="1" dirty="0" smtClean="0">
                          <a:effectLst/>
                        </a:rPr>
                        <a:t>True</a:t>
                      </a:r>
                      <a:endParaRPr lang="en-US"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algn="ctr"/>
                      <a:r>
                        <a:rPr lang="en-US" b="1" dirty="0" smtClean="0">
                          <a:effectLst/>
                        </a:rPr>
                        <a:t>False</a:t>
                      </a:r>
                      <a:endParaRPr lang="en-US" b="1" dirty="0">
                        <a:effectLst/>
                      </a:endParaRPr>
                    </a:p>
                  </a:txBody>
                  <a:tcPr/>
                </a:tc>
                <a:tc>
                  <a:txBody>
                    <a:bodyPr/>
                    <a:lstStyle/>
                    <a:p>
                      <a:pPr algn="ctr"/>
                      <a:r>
                        <a:rPr lang="en-US" b="1" dirty="0" smtClean="0">
                          <a:effectLst/>
                        </a:rPr>
                        <a:t>False</a:t>
                      </a:r>
                      <a:endParaRPr lang="en-US" b="1" dirty="0">
                        <a:effectLst/>
                      </a:endParaRPr>
                    </a:p>
                  </a:txBody>
                  <a:tcPr/>
                </a:tc>
              </a:tr>
              <a:tr h="370840">
                <a:tc>
                  <a:txBody>
                    <a:bodyPr/>
                    <a:lstStyle/>
                    <a:p>
                      <a:pPr algn="ctr"/>
                      <a:r>
                        <a:rPr lang="en-US" b="1" dirty="0" smtClean="0">
                          <a:effectLst/>
                        </a:rPr>
                        <a:t>False</a:t>
                      </a:r>
                      <a:endParaRPr lang="en-US"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rPr>
                        <a:t>True</a:t>
                      </a:r>
                    </a:p>
                  </a:txBody>
                  <a:tcPr/>
                </a:tc>
                <a:tc>
                  <a:txBody>
                    <a:bodyPr/>
                    <a:lstStyle/>
                    <a:p>
                      <a:pPr algn="ctr"/>
                      <a:r>
                        <a:rPr lang="en-US" b="1" dirty="0" smtClean="0">
                          <a:effectLst/>
                        </a:rPr>
                        <a:t>False</a:t>
                      </a:r>
                      <a:endParaRPr lang="en-US" b="1" dirty="0">
                        <a:effectLst/>
                      </a:endParaRPr>
                    </a:p>
                  </a:txBody>
                  <a:tcPr/>
                </a:tc>
              </a:tr>
              <a:tr h="370840">
                <a:tc>
                  <a:txBody>
                    <a:bodyPr/>
                    <a:lstStyle/>
                    <a:p>
                      <a:pPr algn="ctr"/>
                      <a:r>
                        <a:rPr lang="en-US" b="1" dirty="0" smtClean="0">
                          <a:effectLst/>
                        </a:rPr>
                        <a:t>False</a:t>
                      </a:r>
                      <a:endParaRPr lang="en-US" b="1" dirty="0">
                        <a:effectLst/>
                      </a:endParaRPr>
                    </a:p>
                  </a:txBody>
                  <a:tcPr/>
                </a:tc>
                <a:tc>
                  <a:txBody>
                    <a:bodyPr/>
                    <a:lstStyle/>
                    <a:p>
                      <a:pPr algn="ctr"/>
                      <a:r>
                        <a:rPr lang="en-US" b="1" dirty="0" smtClean="0">
                          <a:effectLst/>
                        </a:rPr>
                        <a:t>False</a:t>
                      </a:r>
                      <a:endParaRPr lang="en-US" b="1" dirty="0">
                        <a:effectLst/>
                      </a:endParaRPr>
                    </a:p>
                  </a:txBody>
                  <a:tcPr/>
                </a:tc>
                <a:tc>
                  <a:txBody>
                    <a:bodyPr/>
                    <a:lstStyle/>
                    <a:p>
                      <a:pPr algn="ctr"/>
                      <a:r>
                        <a:rPr lang="en-US" b="1" dirty="0" smtClean="0">
                          <a:effectLst/>
                        </a:rPr>
                        <a:t>False</a:t>
                      </a:r>
                      <a:endParaRPr lang="en-US" b="1" dirty="0">
                        <a:effectLst/>
                      </a:endParaRPr>
                    </a:p>
                  </a:txBody>
                  <a:tcPr/>
                </a:tc>
              </a:tr>
            </a:tbl>
          </a:graphicData>
        </a:graphic>
      </p:graphicFrame>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38</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8" name="TextBox 7"/>
          <p:cNvSpPr txBox="1"/>
          <p:nvPr/>
        </p:nvSpPr>
        <p:spPr>
          <a:xfrm>
            <a:off x="3321369" y="1929437"/>
            <a:ext cx="2501262" cy="461665"/>
          </a:xfrm>
          <a:prstGeom prst="rect">
            <a:avLst/>
          </a:prstGeom>
          <a:noFill/>
        </p:spPr>
        <p:txBody>
          <a:bodyPr wrap="none" rtlCol="0">
            <a:spAutoFit/>
          </a:bodyPr>
          <a:lstStyle/>
          <a:p>
            <a:pPr algn="ctr"/>
            <a:r>
              <a:rPr lang="en-US" sz="2400" b="1" dirty="0" smtClean="0"/>
              <a:t>And Truth Table</a:t>
            </a:r>
            <a:endParaRPr lang="en-US" sz="2400" b="1" dirty="0"/>
          </a:p>
        </p:txBody>
      </p:sp>
      <p:sp>
        <p:nvSpPr>
          <p:cNvPr id="9" name="Rectangle 8"/>
          <p:cNvSpPr/>
          <p:nvPr/>
        </p:nvSpPr>
        <p:spPr>
          <a:xfrm>
            <a:off x="1074420" y="4457700"/>
            <a:ext cx="3143250" cy="17259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Age = 3</a:t>
            </a:r>
          </a:p>
          <a:p>
            <a:r>
              <a:rPr lang="en-US" b="1" dirty="0" smtClean="0">
                <a:solidFill>
                  <a:schemeClr val="tx1"/>
                </a:solidFill>
              </a:rPr>
              <a:t>(Age &gt; 2) XOR (Age &gt;= 18)</a:t>
            </a:r>
          </a:p>
          <a:p>
            <a:r>
              <a:rPr lang="en-US" b="1" dirty="0" smtClean="0">
                <a:solidFill>
                  <a:schemeClr val="tx1"/>
                </a:solidFill>
              </a:rPr>
              <a:t>(3 &gt; 2) XOR (3 &gt;= 18)</a:t>
            </a:r>
          </a:p>
          <a:p>
            <a:r>
              <a:rPr lang="en-US" b="1" dirty="0" smtClean="0">
                <a:solidFill>
                  <a:schemeClr val="tx1"/>
                </a:solidFill>
              </a:rPr>
              <a:t>True XOR False</a:t>
            </a:r>
          </a:p>
          <a:p>
            <a:r>
              <a:rPr lang="en-US" b="1" dirty="0" smtClean="0">
                <a:solidFill>
                  <a:schemeClr val="tx1"/>
                </a:solidFill>
              </a:rPr>
              <a:t>True</a:t>
            </a:r>
            <a:endParaRPr lang="en-US" b="1" dirty="0">
              <a:solidFill>
                <a:schemeClr val="tx1"/>
              </a:solidFill>
            </a:endParaRPr>
          </a:p>
        </p:txBody>
      </p:sp>
      <p:sp>
        <p:nvSpPr>
          <p:cNvPr id="10" name="Rectangle 9"/>
          <p:cNvSpPr/>
          <p:nvPr/>
        </p:nvSpPr>
        <p:spPr>
          <a:xfrm>
            <a:off x="4998720" y="4457700"/>
            <a:ext cx="3143250" cy="17259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Age = 1</a:t>
            </a:r>
          </a:p>
          <a:p>
            <a:r>
              <a:rPr lang="en-US" b="1" dirty="0" smtClean="0">
                <a:solidFill>
                  <a:schemeClr val="tx1"/>
                </a:solidFill>
              </a:rPr>
              <a:t>(Age &gt; 2) XOR (Age &gt;= 18)</a:t>
            </a:r>
          </a:p>
          <a:p>
            <a:r>
              <a:rPr lang="en-US" b="1" dirty="0" smtClean="0">
                <a:solidFill>
                  <a:schemeClr val="tx1"/>
                </a:solidFill>
              </a:rPr>
              <a:t>(1 &gt; 2) XOR (1 &gt;= 18)</a:t>
            </a:r>
          </a:p>
          <a:p>
            <a:r>
              <a:rPr lang="en-US" b="1" dirty="0" smtClean="0">
                <a:solidFill>
                  <a:schemeClr val="tx1"/>
                </a:solidFill>
              </a:rPr>
              <a:t>False XOR </a:t>
            </a:r>
            <a:r>
              <a:rPr lang="en-US" b="1" dirty="0">
                <a:solidFill>
                  <a:schemeClr val="tx1"/>
                </a:solidFill>
              </a:rPr>
              <a:t>False </a:t>
            </a:r>
            <a:endParaRPr lang="en-US" b="1" dirty="0" smtClean="0">
              <a:solidFill>
                <a:schemeClr val="tx1"/>
              </a:solidFill>
            </a:endParaRPr>
          </a:p>
          <a:p>
            <a:r>
              <a:rPr lang="en-US" b="1" dirty="0" smtClean="0">
                <a:solidFill>
                  <a:schemeClr val="tx1"/>
                </a:solidFill>
              </a:rPr>
              <a:t>True</a:t>
            </a:r>
            <a:endParaRPr lang="en-US" b="1" dirty="0">
              <a:solidFill>
                <a:schemeClr val="tx1"/>
              </a:solidFill>
            </a:endParaRPr>
          </a:p>
        </p:txBody>
      </p:sp>
    </p:spTree>
    <p:extLst>
      <p:ext uri="{BB962C8B-B14F-4D97-AF65-F5344CB8AC3E}">
        <p14:creationId xmlns:p14="http://schemas.microsoft.com/office/powerpoint/2010/main" val="3064450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Conversions </a:t>
            </a:r>
          </a:p>
        </p:txBody>
      </p:sp>
      <p:sp>
        <p:nvSpPr>
          <p:cNvPr id="6" name="Content Placeholder 5"/>
          <p:cNvSpPr>
            <a:spLocks noGrp="1"/>
          </p:cNvSpPr>
          <p:nvPr>
            <p:ph idx="1"/>
          </p:nvPr>
        </p:nvSpPr>
        <p:spPr/>
        <p:txBody>
          <a:bodyPr/>
          <a:lstStyle/>
          <a:p>
            <a:r>
              <a:rPr lang="en-US" dirty="0" smtClean="0"/>
              <a:t>Variable Typing</a:t>
            </a:r>
          </a:p>
          <a:p>
            <a:pPr lvl="1"/>
            <a:r>
              <a:rPr lang="en-US" dirty="0" smtClean="0"/>
              <a:t>Type-Safe – Forces you to declare type of data before you use them.</a:t>
            </a:r>
          </a:p>
          <a:p>
            <a:pPr lvl="1"/>
            <a:r>
              <a:rPr lang="en-US" dirty="0" err="1" smtClean="0"/>
              <a:t>Typeless</a:t>
            </a:r>
            <a:r>
              <a:rPr lang="en-US" dirty="0" smtClean="0"/>
              <a:t> – Stores and type of data </a:t>
            </a:r>
            <a:endParaRPr lang="en-US" dirty="0"/>
          </a:p>
        </p:txBody>
      </p:sp>
      <p:sp>
        <p:nvSpPr>
          <p:cNvPr id="3" name="Date Placeholder 2"/>
          <p:cNvSpPr>
            <a:spLocks noGrp="1"/>
          </p:cNvSpPr>
          <p:nvPr>
            <p:ph type="dt" sz="half" idx="12"/>
          </p:nvPr>
        </p:nvSpPr>
        <p:spPr/>
        <p:txBody>
          <a:bodyPr/>
          <a:lstStyle/>
          <a:p>
            <a:fld id="{3609AAA1-97F1-4A04-9FA6-CC410171D84D}" type="datetime1">
              <a:rPr lang="en-US" smtClean="0"/>
              <a:t>8/18/2013</a:t>
            </a:fld>
            <a:endParaRPr lang="en-US"/>
          </a:p>
        </p:txBody>
      </p:sp>
      <p:sp>
        <p:nvSpPr>
          <p:cNvPr id="4" name="Slide Number Placeholder 3"/>
          <p:cNvSpPr>
            <a:spLocks noGrp="1"/>
          </p:cNvSpPr>
          <p:nvPr>
            <p:ph type="sldNum" sz="quarter" idx="14"/>
          </p:nvPr>
        </p:nvSpPr>
        <p:spPr/>
        <p:txBody>
          <a:bodyPr/>
          <a:lstStyle/>
          <a:p>
            <a:pPr>
              <a:defRPr/>
            </a:pPr>
            <a:fld id="{11F27299-7934-46F6-B99A-F9E924C38745}" type="slidenum">
              <a:rPr lang="en-US" smtClean="0"/>
              <a:pPr>
                <a:defRPr/>
              </a:pPr>
              <a:t>39</a:t>
            </a:fld>
            <a:endParaRPr lang="en-US"/>
          </a:p>
        </p:txBody>
      </p:sp>
      <p:sp>
        <p:nvSpPr>
          <p:cNvPr id="5" name="Footer Placeholder 4"/>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279797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Programming Process</a:t>
            </a:r>
          </a:p>
        </p:txBody>
      </p:sp>
      <p:sp>
        <p:nvSpPr>
          <p:cNvPr id="310275" name="Rectangle 3"/>
          <p:cNvSpPr>
            <a:spLocks noGrp="1" noChangeArrowheads="1"/>
          </p:cNvSpPr>
          <p:nvPr>
            <p:ph idx="1"/>
          </p:nvPr>
        </p:nvSpPr>
        <p:spPr/>
        <p:txBody>
          <a:bodyPr/>
          <a:lstStyle/>
          <a:p>
            <a:pPr marL="0" indent="0">
              <a:buNone/>
            </a:pPr>
            <a:r>
              <a:rPr lang="en-US" sz="2800" dirty="0" smtClean="0"/>
              <a:t>1. Understanding </a:t>
            </a:r>
            <a:r>
              <a:rPr lang="en-US" sz="2800" dirty="0"/>
              <a:t>the problem: </a:t>
            </a:r>
          </a:p>
          <a:p>
            <a:pPr lvl="1"/>
            <a:r>
              <a:rPr lang="en-US" sz="2400" dirty="0"/>
              <a:t>May be the most difficult phase</a:t>
            </a:r>
          </a:p>
          <a:p>
            <a:pPr lvl="1"/>
            <a:r>
              <a:rPr lang="en-US" sz="2400" dirty="0"/>
              <a:t>Users may not be able to articulate their needs well</a:t>
            </a:r>
          </a:p>
          <a:p>
            <a:pPr lvl="1"/>
            <a:r>
              <a:rPr lang="en-US" sz="2400" dirty="0"/>
              <a:t>User needs may be changing frequently</a:t>
            </a:r>
          </a:p>
          <a:p>
            <a:pPr lvl="1"/>
            <a:r>
              <a:rPr lang="en-US" sz="2400" dirty="0"/>
              <a:t>Programmers may have to learn the user’s functional job tasks</a:t>
            </a:r>
          </a:p>
          <a:p>
            <a:pPr lvl="1"/>
            <a:r>
              <a:rPr lang="en-US" sz="2400" dirty="0"/>
              <a:t>Failure to understand the problem is the major cause of most project failures</a:t>
            </a:r>
          </a:p>
        </p:txBody>
      </p:sp>
      <p:sp>
        <p:nvSpPr>
          <p:cNvPr id="5" name="Slide Number Placeholder 5"/>
          <p:cNvSpPr>
            <a:spLocks noGrp="1"/>
          </p:cNvSpPr>
          <p:nvPr>
            <p:ph type="sldNum" sz="quarter" idx="14"/>
          </p:nvPr>
        </p:nvSpPr>
        <p:spPr/>
        <p:txBody>
          <a:bodyPr/>
          <a:lstStyle/>
          <a:p>
            <a:fld id="{5DF22A4B-919E-475E-A2B0-42972623509A}" type="slidenum">
              <a:rPr lang="en-US"/>
              <a:pPr/>
              <a:t>4</a:t>
            </a:fld>
            <a:endParaRPr lang="en-US"/>
          </a:p>
        </p:txBody>
      </p:sp>
    </p:spTree>
    <p:extLst>
      <p:ext uri="{BB962C8B-B14F-4D97-AF65-F5344CB8AC3E}">
        <p14:creationId xmlns:p14="http://schemas.microsoft.com/office/powerpoint/2010/main" val="2268148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Chapter 4 Making Decisions by </a:t>
            </a:r>
            <a:r>
              <a:rPr lang="en-US" sz="3200" dirty="0" smtClean="0"/>
              <a:t>Branching</a:t>
            </a:r>
            <a:endParaRPr lang="en-US" sz="3200" dirty="0"/>
          </a:p>
        </p:txBody>
      </p:sp>
      <p:sp>
        <p:nvSpPr>
          <p:cNvPr id="3" name="Content Placeholder 2"/>
          <p:cNvSpPr>
            <a:spLocks noGrp="1"/>
          </p:cNvSpPr>
          <p:nvPr>
            <p:ph idx="1"/>
          </p:nvPr>
        </p:nvSpPr>
        <p:spPr/>
        <p:txBody>
          <a:bodyPr/>
          <a:lstStyle/>
          <a:p>
            <a:r>
              <a:rPr lang="en-US" dirty="0" smtClean="0"/>
              <a:t>Three Basic Program Structures</a:t>
            </a:r>
          </a:p>
          <a:p>
            <a:r>
              <a:rPr lang="en-US" dirty="0" smtClean="0"/>
              <a:t>IF-THEN</a:t>
            </a:r>
          </a:p>
          <a:p>
            <a:r>
              <a:rPr lang="en-US" dirty="0" smtClean="0"/>
              <a:t>Multiple Boolean Operators</a:t>
            </a:r>
          </a:p>
          <a:p>
            <a:r>
              <a:rPr lang="en-US" dirty="0" smtClean="0"/>
              <a:t>Select Case Statement</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40</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2386537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sz="3600" b="1"/>
              <a:t>Three Basic Program Structures</a:t>
            </a:r>
          </a:p>
        </p:txBody>
      </p:sp>
      <p:sp>
        <p:nvSpPr>
          <p:cNvPr id="324611" name="Rectangle 3"/>
          <p:cNvSpPr>
            <a:spLocks noGrp="1" noChangeArrowheads="1"/>
          </p:cNvSpPr>
          <p:nvPr>
            <p:ph idx="1"/>
          </p:nvPr>
        </p:nvSpPr>
        <p:spPr/>
        <p:txBody>
          <a:bodyPr/>
          <a:lstStyle/>
          <a:p>
            <a:pPr>
              <a:lnSpc>
                <a:spcPct val="90000"/>
              </a:lnSpc>
            </a:pPr>
            <a:r>
              <a:rPr lang="en-US" sz="2400" b="1"/>
              <a:t>Each structure has one entry and one exit point</a:t>
            </a:r>
          </a:p>
          <a:p>
            <a:pPr>
              <a:lnSpc>
                <a:spcPct val="90000"/>
              </a:lnSpc>
            </a:pPr>
            <a:r>
              <a:rPr lang="en-US" sz="2400" b="1"/>
              <a:t>Structures attach to others only at entry or exit points</a:t>
            </a:r>
          </a:p>
        </p:txBody>
      </p:sp>
      <p:sp>
        <p:nvSpPr>
          <p:cNvPr id="6" name="Slide Number Placeholder 5"/>
          <p:cNvSpPr>
            <a:spLocks noGrp="1"/>
          </p:cNvSpPr>
          <p:nvPr>
            <p:ph type="sldNum" sz="quarter" idx="14"/>
          </p:nvPr>
        </p:nvSpPr>
        <p:spPr/>
        <p:txBody>
          <a:bodyPr/>
          <a:lstStyle/>
          <a:p>
            <a:fld id="{7F03866D-C1E5-4E37-8EC1-597E5FCFB3CF}" type="slidenum">
              <a:rPr lang="en-US"/>
              <a:pPr/>
              <a:t>41</a:t>
            </a:fld>
            <a:endParaRPr lang="en-US"/>
          </a:p>
        </p:txBody>
      </p:sp>
      <p:pic>
        <p:nvPicPr>
          <p:cNvPr id="324615" name="Picture 7" descr="Fig02-11"/>
          <p:cNvPicPr>
            <a:picLocks noChangeAspect="1" noChangeArrowheads="1"/>
          </p:cNvPicPr>
          <p:nvPr/>
        </p:nvPicPr>
        <p:blipFill rotWithShape="1">
          <a:blip r:embed="rId3">
            <a:lum bright="-6000"/>
            <a:extLst>
              <a:ext uri="{28A0092B-C50C-407E-A947-70E740481C1C}">
                <a14:useLocalDpi xmlns:a14="http://schemas.microsoft.com/office/drawing/2010/main" val="0"/>
              </a:ext>
            </a:extLst>
          </a:blip>
          <a:srcRect t="9957"/>
          <a:stretch/>
        </p:blipFill>
        <p:spPr bwMode="auto">
          <a:xfrm>
            <a:off x="647700" y="2948940"/>
            <a:ext cx="7848600" cy="299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331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sz="3600" b="1" dirty="0"/>
              <a:t>Three Special Structures</a:t>
            </a:r>
            <a:r>
              <a:rPr lang="en-US" b="1" dirty="0"/>
              <a:t> </a:t>
            </a:r>
            <a:endParaRPr lang="en-US" sz="3200" b="1" dirty="0"/>
          </a:p>
        </p:txBody>
      </p:sp>
      <p:sp>
        <p:nvSpPr>
          <p:cNvPr id="356355" name="Rectangle 3"/>
          <p:cNvSpPr>
            <a:spLocks noGrp="1" noChangeArrowheads="1"/>
          </p:cNvSpPr>
          <p:nvPr>
            <p:ph idx="1"/>
          </p:nvPr>
        </p:nvSpPr>
        <p:spPr>
          <a:xfrm>
            <a:off x="393700" y="2171699"/>
            <a:ext cx="8750300" cy="3954463"/>
          </a:xfrm>
        </p:spPr>
        <p:txBody>
          <a:bodyPr/>
          <a:lstStyle/>
          <a:p>
            <a:pPr>
              <a:lnSpc>
                <a:spcPct val="90000"/>
              </a:lnSpc>
            </a:pPr>
            <a:r>
              <a:rPr lang="en-US" sz="2400" b="1" dirty="0"/>
              <a:t>Many languages allow three additional structures:</a:t>
            </a:r>
          </a:p>
          <a:p>
            <a:pPr lvl="1">
              <a:lnSpc>
                <a:spcPct val="90000"/>
              </a:lnSpc>
            </a:pPr>
            <a:r>
              <a:rPr lang="en-US" sz="2200" b="1" dirty="0"/>
              <a:t>case</a:t>
            </a:r>
            <a:r>
              <a:rPr lang="en-US" sz="2000" b="1" dirty="0"/>
              <a:t> structure</a:t>
            </a:r>
          </a:p>
          <a:p>
            <a:pPr lvl="1">
              <a:lnSpc>
                <a:spcPct val="90000"/>
              </a:lnSpc>
            </a:pPr>
            <a:r>
              <a:rPr lang="en-US" sz="2200" b="1" dirty="0"/>
              <a:t>do-while</a:t>
            </a:r>
            <a:r>
              <a:rPr lang="en-US" sz="2000" b="1" dirty="0"/>
              <a:t> structure</a:t>
            </a:r>
          </a:p>
          <a:p>
            <a:pPr lvl="1">
              <a:lnSpc>
                <a:spcPct val="90000"/>
              </a:lnSpc>
            </a:pPr>
            <a:r>
              <a:rPr lang="en-US" sz="2200" b="1" dirty="0"/>
              <a:t>do-until</a:t>
            </a:r>
            <a:r>
              <a:rPr lang="en-US" sz="2000" b="1" dirty="0"/>
              <a:t> </a:t>
            </a:r>
            <a:r>
              <a:rPr lang="en-US" sz="2000" b="1" dirty="0" smtClean="0"/>
              <a:t>structure</a:t>
            </a:r>
            <a:endParaRPr lang="en-US" sz="2000" b="1" dirty="0"/>
          </a:p>
        </p:txBody>
      </p:sp>
      <p:sp>
        <p:nvSpPr>
          <p:cNvPr id="5" name="Slide Number Placeholder 5"/>
          <p:cNvSpPr>
            <a:spLocks noGrp="1"/>
          </p:cNvSpPr>
          <p:nvPr>
            <p:ph type="sldNum" sz="quarter" idx="14"/>
          </p:nvPr>
        </p:nvSpPr>
        <p:spPr/>
        <p:txBody>
          <a:bodyPr/>
          <a:lstStyle/>
          <a:p>
            <a:fld id="{4868326A-7D83-4682-8AE1-EE82CD586CD8}" type="slidenum">
              <a:rPr lang="en-US"/>
              <a:pPr/>
              <a:t>42</a:t>
            </a:fld>
            <a:endParaRPr lang="en-US"/>
          </a:p>
        </p:txBody>
      </p:sp>
    </p:spTree>
    <p:extLst>
      <p:ext uri="{BB962C8B-B14F-4D97-AF65-F5344CB8AC3E}">
        <p14:creationId xmlns:p14="http://schemas.microsoft.com/office/powerpoint/2010/main" val="3403741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Statement</a:t>
            </a:r>
            <a:endParaRPr lang="en-US" dirty="0"/>
          </a:p>
        </p:txBody>
      </p:sp>
      <p:sp>
        <p:nvSpPr>
          <p:cNvPr id="4" name="Date Placeholder 3"/>
          <p:cNvSpPr>
            <a:spLocks noGrp="1"/>
          </p:cNvSpPr>
          <p:nvPr>
            <p:ph type="dt" sz="half" idx="10"/>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1"/>
          </p:nvPr>
        </p:nvSpPr>
        <p:spPr/>
        <p:txBody>
          <a:bodyPr/>
          <a:lstStyle/>
          <a:p>
            <a:pPr>
              <a:defRPr/>
            </a:pPr>
            <a:fld id="{BDC207AC-44E2-4E0C-A861-3776DCCCA189}" type="slidenum">
              <a:rPr lang="en-US" smtClean="0"/>
              <a:pPr>
                <a:defRPr/>
              </a:pPr>
              <a:t>43</a:t>
            </a:fld>
            <a:endParaRPr lang="en-US"/>
          </a:p>
        </p:txBody>
      </p:sp>
      <p:sp>
        <p:nvSpPr>
          <p:cNvPr id="6" name="Footer Placeholder 5"/>
          <p:cNvSpPr>
            <a:spLocks noGrp="1"/>
          </p:cNvSpPr>
          <p:nvPr>
            <p:ph type="ftr" sz="quarter" idx="12"/>
          </p:nvPr>
        </p:nvSpPr>
        <p:spPr/>
        <p:txBody>
          <a:bodyPr/>
          <a:lstStyle/>
          <a:p>
            <a:r>
              <a:rPr lang="en-US" smtClean="0"/>
              <a:t>Copyright © Carl M. Burnett</a:t>
            </a:r>
            <a:endParaRPr lang="en-US" dirty="0"/>
          </a:p>
        </p:txBody>
      </p:sp>
      <p:sp>
        <p:nvSpPr>
          <p:cNvPr id="7" name="Flowchart: Process 6"/>
          <p:cNvSpPr/>
          <p:nvPr/>
        </p:nvSpPr>
        <p:spPr>
          <a:xfrm>
            <a:off x="3709035" y="1943100"/>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sp>
        <p:nvSpPr>
          <p:cNvPr id="9" name="Flowchart: Process 8"/>
          <p:cNvSpPr/>
          <p:nvPr/>
        </p:nvSpPr>
        <p:spPr>
          <a:xfrm>
            <a:off x="1693543" y="4290059"/>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Pause game</a:t>
            </a:r>
            <a:endParaRPr lang="en-US" sz="1600" b="1" dirty="0">
              <a:solidFill>
                <a:schemeClr val="tx1"/>
              </a:solidFill>
            </a:endParaRPr>
          </a:p>
        </p:txBody>
      </p:sp>
      <p:sp>
        <p:nvSpPr>
          <p:cNvPr id="10" name="Flowchart: Decision 9"/>
          <p:cNvSpPr/>
          <p:nvPr/>
        </p:nvSpPr>
        <p:spPr>
          <a:xfrm>
            <a:off x="3377566" y="3143251"/>
            <a:ext cx="2388870" cy="1581150"/>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User Hit the Pause Button</a:t>
            </a:r>
            <a:endParaRPr lang="en-US" sz="1600" b="1" dirty="0">
              <a:solidFill>
                <a:schemeClr val="tx1"/>
              </a:solidFill>
            </a:endParaRPr>
          </a:p>
        </p:txBody>
      </p:sp>
      <p:sp>
        <p:nvSpPr>
          <p:cNvPr id="11" name="Flowchart: Process 10"/>
          <p:cNvSpPr/>
          <p:nvPr/>
        </p:nvSpPr>
        <p:spPr>
          <a:xfrm>
            <a:off x="3703320" y="5524500"/>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cxnSp>
        <p:nvCxnSpPr>
          <p:cNvPr id="13" name="Elbow Connector 12"/>
          <p:cNvCxnSpPr>
            <a:stCxn id="7" idx="2"/>
            <a:endCxn id="10" idx="0"/>
          </p:cNvCxnSpPr>
          <p:nvPr/>
        </p:nvCxnSpPr>
        <p:spPr>
          <a:xfrm rot="16200000" flipH="1">
            <a:off x="4269105" y="2840354"/>
            <a:ext cx="605791" cy="1"/>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1"/>
            <a:endCxn id="9" idx="0"/>
          </p:cNvCxnSpPr>
          <p:nvPr/>
        </p:nvCxnSpPr>
        <p:spPr>
          <a:xfrm rot="10800000" flipV="1">
            <a:off x="2556508" y="3933825"/>
            <a:ext cx="821058" cy="35623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0" idx="2"/>
            <a:endCxn id="11" idx="0"/>
          </p:cNvCxnSpPr>
          <p:nvPr/>
        </p:nvCxnSpPr>
        <p:spPr>
          <a:xfrm rot="5400000">
            <a:off x="4169094" y="5121592"/>
            <a:ext cx="800099" cy="571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2"/>
          </p:cNvCxnSpPr>
          <p:nvPr/>
        </p:nvCxnSpPr>
        <p:spPr>
          <a:xfrm rot="16200000" flipH="1">
            <a:off x="3420426" y="4020500"/>
            <a:ext cx="281940" cy="200977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685677" y="3626048"/>
            <a:ext cx="562718" cy="307777"/>
          </a:xfrm>
          <a:prstGeom prst="rect">
            <a:avLst/>
          </a:prstGeom>
          <a:noFill/>
        </p:spPr>
        <p:txBody>
          <a:bodyPr wrap="none" rtlCol="0">
            <a:spAutoFit/>
          </a:bodyPr>
          <a:lstStyle/>
          <a:p>
            <a:r>
              <a:rPr lang="en-US" sz="1400" b="1" dirty="0" smtClean="0"/>
              <a:t>True</a:t>
            </a:r>
            <a:endParaRPr lang="en-US" sz="1400" b="1" dirty="0"/>
          </a:p>
        </p:txBody>
      </p:sp>
      <p:sp>
        <p:nvSpPr>
          <p:cNvPr id="28" name="TextBox 27"/>
          <p:cNvSpPr txBox="1"/>
          <p:nvPr/>
        </p:nvSpPr>
        <p:spPr>
          <a:xfrm>
            <a:off x="4572002" y="4816673"/>
            <a:ext cx="641522" cy="307777"/>
          </a:xfrm>
          <a:prstGeom prst="rect">
            <a:avLst/>
          </a:prstGeom>
          <a:noFill/>
        </p:spPr>
        <p:txBody>
          <a:bodyPr wrap="none" rtlCol="0">
            <a:spAutoFit/>
          </a:bodyPr>
          <a:lstStyle/>
          <a:p>
            <a:r>
              <a:rPr lang="en-US" sz="1400" b="1" dirty="0" smtClean="0"/>
              <a:t>False</a:t>
            </a:r>
            <a:endParaRPr lang="en-US" sz="1400" b="1" dirty="0"/>
          </a:p>
        </p:txBody>
      </p:sp>
    </p:spTree>
    <p:extLst>
      <p:ext uri="{BB962C8B-B14F-4D97-AF65-F5344CB8AC3E}">
        <p14:creationId xmlns:p14="http://schemas.microsoft.com/office/powerpoint/2010/main" val="656494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IF-Then-Else </a:t>
            </a:r>
            <a:r>
              <a:rPr lang="en-US" dirty="0"/>
              <a:t>Statement</a:t>
            </a:r>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44</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17" name="Flowchart: Process 16"/>
          <p:cNvSpPr/>
          <p:nvPr/>
        </p:nvSpPr>
        <p:spPr>
          <a:xfrm>
            <a:off x="3709035" y="1943100"/>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sp>
        <p:nvSpPr>
          <p:cNvPr id="18" name="Flowchart: Process 17"/>
          <p:cNvSpPr/>
          <p:nvPr/>
        </p:nvSpPr>
        <p:spPr>
          <a:xfrm>
            <a:off x="1693542" y="4259578"/>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sp>
        <p:nvSpPr>
          <p:cNvPr id="19" name="Flowchart: Decision 18"/>
          <p:cNvSpPr/>
          <p:nvPr/>
        </p:nvSpPr>
        <p:spPr>
          <a:xfrm>
            <a:off x="3377566" y="3143251"/>
            <a:ext cx="2388870" cy="1581150"/>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br>
              <a:rPr lang="en-US" sz="1600" b="1" dirty="0" smtClean="0">
                <a:solidFill>
                  <a:schemeClr val="tx1"/>
                </a:solidFill>
              </a:rPr>
            </a:br>
            <a:r>
              <a:rPr lang="en-US" sz="1600" b="1" dirty="0" smtClean="0">
                <a:solidFill>
                  <a:schemeClr val="tx1"/>
                </a:solidFill>
              </a:rPr>
              <a:t>Operation</a:t>
            </a:r>
            <a:endParaRPr lang="en-US" sz="1600" b="1" dirty="0">
              <a:solidFill>
                <a:schemeClr val="tx1"/>
              </a:solidFill>
            </a:endParaRPr>
          </a:p>
        </p:txBody>
      </p:sp>
      <p:sp>
        <p:nvSpPr>
          <p:cNvPr id="20" name="Flowchart: Process 19"/>
          <p:cNvSpPr/>
          <p:nvPr/>
        </p:nvSpPr>
        <p:spPr>
          <a:xfrm>
            <a:off x="3703320" y="5524500"/>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cxnSp>
        <p:nvCxnSpPr>
          <p:cNvPr id="21" name="Elbow Connector 20"/>
          <p:cNvCxnSpPr>
            <a:stCxn id="17" idx="2"/>
            <a:endCxn id="19" idx="0"/>
          </p:cNvCxnSpPr>
          <p:nvPr/>
        </p:nvCxnSpPr>
        <p:spPr>
          <a:xfrm rot="16200000" flipH="1">
            <a:off x="4269105" y="2840354"/>
            <a:ext cx="605791" cy="1"/>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9" idx="1"/>
            <a:endCxn id="18" idx="0"/>
          </p:cNvCxnSpPr>
          <p:nvPr/>
        </p:nvCxnSpPr>
        <p:spPr>
          <a:xfrm rot="10800000" flipV="1">
            <a:off x="2556508" y="3933826"/>
            <a:ext cx="821059" cy="32575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2"/>
            <a:endCxn id="20" idx="0"/>
          </p:cNvCxnSpPr>
          <p:nvPr/>
        </p:nvCxnSpPr>
        <p:spPr>
          <a:xfrm rot="5400000">
            <a:off x="4169094" y="5121592"/>
            <a:ext cx="800099" cy="571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8" idx="2"/>
          </p:cNvCxnSpPr>
          <p:nvPr/>
        </p:nvCxnSpPr>
        <p:spPr>
          <a:xfrm rot="16200000" flipH="1">
            <a:off x="3420425" y="3990019"/>
            <a:ext cx="281940" cy="200977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85677" y="3626048"/>
            <a:ext cx="562718" cy="307777"/>
          </a:xfrm>
          <a:prstGeom prst="rect">
            <a:avLst/>
          </a:prstGeom>
          <a:noFill/>
        </p:spPr>
        <p:txBody>
          <a:bodyPr wrap="none" rtlCol="0">
            <a:spAutoFit/>
          </a:bodyPr>
          <a:lstStyle/>
          <a:p>
            <a:r>
              <a:rPr lang="en-US" sz="1400" b="1" dirty="0" smtClean="0"/>
              <a:t>True</a:t>
            </a:r>
            <a:endParaRPr lang="en-US" sz="1400" b="1" dirty="0"/>
          </a:p>
        </p:txBody>
      </p:sp>
      <p:sp>
        <p:nvSpPr>
          <p:cNvPr id="26" name="TextBox 25"/>
          <p:cNvSpPr txBox="1"/>
          <p:nvPr/>
        </p:nvSpPr>
        <p:spPr>
          <a:xfrm>
            <a:off x="5950139" y="3626047"/>
            <a:ext cx="641522" cy="307777"/>
          </a:xfrm>
          <a:prstGeom prst="rect">
            <a:avLst/>
          </a:prstGeom>
          <a:noFill/>
        </p:spPr>
        <p:txBody>
          <a:bodyPr wrap="none" rtlCol="0">
            <a:spAutoFit/>
          </a:bodyPr>
          <a:lstStyle/>
          <a:p>
            <a:r>
              <a:rPr lang="en-US" sz="1400" b="1" dirty="0" smtClean="0"/>
              <a:t>False</a:t>
            </a:r>
            <a:endParaRPr lang="en-US" sz="1400" b="1" dirty="0"/>
          </a:p>
        </p:txBody>
      </p:sp>
      <p:sp>
        <p:nvSpPr>
          <p:cNvPr id="27" name="Flowchart: Process 26"/>
          <p:cNvSpPr/>
          <p:nvPr/>
        </p:nvSpPr>
        <p:spPr>
          <a:xfrm>
            <a:off x="5912399" y="4290059"/>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cxnSp>
        <p:nvCxnSpPr>
          <p:cNvPr id="28" name="Elbow Connector 27"/>
          <p:cNvCxnSpPr>
            <a:stCxn id="19" idx="3"/>
            <a:endCxn id="27" idx="0"/>
          </p:cNvCxnSpPr>
          <p:nvPr/>
        </p:nvCxnSpPr>
        <p:spPr>
          <a:xfrm>
            <a:off x="5766436" y="3933826"/>
            <a:ext cx="1008928" cy="35623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7" idx="2"/>
          </p:cNvCxnSpPr>
          <p:nvPr/>
        </p:nvCxnSpPr>
        <p:spPr>
          <a:xfrm rot="5400000">
            <a:off x="5547953" y="3908468"/>
            <a:ext cx="251461" cy="220336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792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a:t>
            </a:r>
            <a:r>
              <a:rPr lang="en-US" dirty="0" err="1" smtClean="0"/>
              <a:t>Elseif</a:t>
            </a:r>
            <a:r>
              <a:rPr lang="en-US" dirty="0" smtClean="0"/>
              <a:t> </a:t>
            </a:r>
            <a:r>
              <a:rPr lang="en-US" dirty="0"/>
              <a:t>Statement</a:t>
            </a:r>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45</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7" name="Flowchart: Process 6"/>
          <p:cNvSpPr/>
          <p:nvPr/>
        </p:nvSpPr>
        <p:spPr>
          <a:xfrm>
            <a:off x="2609969" y="1817370"/>
            <a:ext cx="1491060" cy="29718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sp>
        <p:nvSpPr>
          <p:cNvPr id="9" name="Flowchart: Decision 8"/>
          <p:cNvSpPr/>
          <p:nvPr/>
        </p:nvSpPr>
        <p:spPr>
          <a:xfrm>
            <a:off x="2144714" y="2440303"/>
            <a:ext cx="2421571" cy="1167765"/>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br>
              <a:rPr lang="en-US" sz="1600" b="1" dirty="0" smtClean="0">
                <a:solidFill>
                  <a:schemeClr val="tx1"/>
                </a:solidFill>
              </a:rPr>
            </a:br>
            <a:r>
              <a:rPr lang="en-US" sz="1600" b="1" dirty="0" smtClean="0">
                <a:solidFill>
                  <a:schemeClr val="tx1"/>
                </a:solidFill>
              </a:rPr>
              <a:t>Operation</a:t>
            </a:r>
            <a:endParaRPr lang="en-US" sz="1600" b="1" dirty="0">
              <a:solidFill>
                <a:schemeClr val="tx1"/>
              </a:solidFill>
            </a:endParaRPr>
          </a:p>
        </p:txBody>
      </p:sp>
      <p:cxnSp>
        <p:nvCxnSpPr>
          <p:cNvPr id="11" name="Elbow Connector 10"/>
          <p:cNvCxnSpPr>
            <a:stCxn id="7" idx="2"/>
            <a:endCxn id="9" idx="0"/>
          </p:cNvCxnSpPr>
          <p:nvPr/>
        </p:nvCxnSpPr>
        <p:spPr>
          <a:xfrm rot="16200000" flipH="1">
            <a:off x="3192623" y="2277425"/>
            <a:ext cx="325753" cy="1"/>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9" idx="1"/>
            <a:endCxn id="75" idx="0"/>
          </p:cNvCxnSpPr>
          <p:nvPr/>
        </p:nvCxnSpPr>
        <p:spPr>
          <a:xfrm rot="10800000" flipV="1">
            <a:off x="1229078" y="3024186"/>
            <a:ext cx="915637" cy="128206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58" idx="1"/>
            <a:endCxn id="74" idx="0"/>
          </p:cNvCxnSpPr>
          <p:nvPr/>
        </p:nvCxnSpPr>
        <p:spPr>
          <a:xfrm rot="10800000" flipV="1">
            <a:off x="3106970" y="4012883"/>
            <a:ext cx="1603372" cy="700086"/>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5" idx="2"/>
          </p:cNvCxnSpPr>
          <p:nvPr/>
        </p:nvCxnSpPr>
        <p:spPr>
          <a:xfrm rot="16200000" flipH="1">
            <a:off x="1852267" y="3980239"/>
            <a:ext cx="631515" cy="1877895"/>
          </a:xfrm>
          <a:prstGeom prst="bentConnector2">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39159" y="2710395"/>
            <a:ext cx="562718" cy="307777"/>
          </a:xfrm>
          <a:prstGeom prst="rect">
            <a:avLst/>
          </a:prstGeom>
          <a:noFill/>
        </p:spPr>
        <p:txBody>
          <a:bodyPr wrap="none" rtlCol="0">
            <a:spAutoFit/>
          </a:bodyPr>
          <a:lstStyle/>
          <a:p>
            <a:r>
              <a:rPr lang="en-US" sz="1400" b="1" dirty="0" smtClean="0"/>
              <a:t>True</a:t>
            </a:r>
            <a:endParaRPr lang="en-US" sz="1400" b="1" dirty="0"/>
          </a:p>
        </p:txBody>
      </p:sp>
      <p:sp>
        <p:nvSpPr>
          <p:cNvPr id="16" name="TextBox 15"/>
          <p:cNvSpPr txBox="1"/>
          <p:nvPr/>
        </p:nvSpPr>
        <p:spPr>
          <a:xfrm>
            <a:off x="5950139" y="3626047"/>
            <a:ext cx="641522" cy="307777"/>
          </a:xfrm>
          <a:prstGeom prst="rect">
            <a:avLst/>
          </a:prstGeom>
          <a:noFill/>
        </p:spPr>
        <p:txBody>
          <a:bodyPr wrap="none" rtlCol="0">
            <a:spAutoFit/>
          </a:bodyPr>
          <a:lstStyle/>
          <a:p>
            <a:r>
              <a:rPr lang="en-US" sz="1400" b="1" dirty="0" smtClean="0"/>
              <a:t>False</a:t>
            </a:r>
            <a:endParaRPr lang="en-US" sz="1400" b="1" dirty="0"/>
          </a:p>
        </p:txBody>
      </p:sp>
      <p:cxnSp>
        <p:nvCxnSpPr>
          <p:cNvPr id="18" name="Elbow Connector 17"/>
          <p:cNvCxnSpPr>
            <a:stCxn id="9" idx="3"/>
            <a:endCxn id="58" idx="0"/>
          </p:cNvCxnSpPr>
          <p:nvPr/>
        </p:nvCxnSpPr>
        <p:spPr>
          <a:xfrm>
            <a:off x="4566285" y="3024186"/>
            <a:ext cx="1354843" cy="40481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4" idx="2"/>
          </p:cNvCxnSpPr>
          <p:nvPr/>
        </p:nvCxnSpPr>
        <p:spPr>
          <a:xfrm rot="16200000" flipH="1">
            <a:off x="4230957" y="3886161"/>
            <a:ext cx="224794" cy="2472769"/>
          </a:xfrm>
          <a:prstGeom prst="bentConnector2">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a:xfrm>
            <a:off x="4710342" y="3429000"/>
            <a:ext cx="2421572" cy="1167765"/>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br>
              <a:rPr lang="en-US" sz="1600" b="1" dirty="0" smtClean="0">
                <a:solidFill>
                  <a:schemeClr val="tx1"/>
                </a:solidFill>
              </a:rPr>
            </a:br>
            <a:r>
              <a:rPr lang="en-US" sz="1600" b="1" dirty="0" smtClean="0">
                <a:solidFill>
                  <a:schemeClr val="tx1"/>
                </a:solidFill>
              </a:rPr>
              <a:t>Operation</a:t>
            </a:r>
            <a:endParaRPr lang="en-US" sz="1600" b="1" dirty="0">
              <a:solidFill>
                <a:schemeClr val="tx1"/>
              </a:solidFill>
            </a:endParaRPr>
          </a:p>
        </p:txBody>
      </p:sp>
      <p:sp>
        <p:nvSpPr>
          <p:cNvPr id="73" name="Flowchart: Process 72"/>
          <p:cNvSpPr/>
          <p:nvPr/>
        </p:nvSpPr>
        <p:spPr>
          <a:xfrm>
            <a:off x="4857067" y="5716902"/>
            <a:ext cx="1491060" cy="29718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sp>
        <p:nvSpPr>
          <p:cNvPr id="74" name="Flowchart: Process 73"/>
          <p:cNvSpPr/>
          <p:nvPr/>
        </p:nvSpPr>
        <p:spPr>
          <a:xfrm>
            <a:off x="2361440" y="4712969"/>
            <a:ext cx="1491060" cy="29718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sp>
        <p:nvSpPr>
          <p:cNvPr id="75" name="Flowchart: Process 74"/>
          <p:cNvSpPr/>
          <p:nvPr/>
        </p:nvSpPr>
        <p:spPr>
          <a:xfrm>
            <a:off x="483547" y="4306250"/>
            <a:ext cx="1491060" cy="29718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cxnSp>
        <p:nvCxnSpPr>
          <p:cNvPr id="84" name="Elbow Connector 83"/>
          <p:cNvCxnSpPr>
            <a:endCxn id="73" idx="0"/>
          </p:cNvCxnSpPr>
          <p:nvPr/>
        </p:nvCxnSpPr>
        <p:spPr>
          <a:xfrm rot="5400000">
            <a:off x="5361621" y="5475922"/>
            <a:ext cx="481957" cy="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58" idx="3"/>
          </p:cNvCxnSpPr>
          <p:nvPr/>
        </p:nvCxnSpPr>
        <p:spPr>
          <a:xfrm flipH="1">
            <a:off x="5602597" y="4012883"/>
            <a:ext cx="1529317" cy="1222062"/>
          </a:xfrm>
          <a:prstGeom prst="bentConnector3">
            <a:avLst>
              <a:gd name="adj1" fmla="val -14948"/>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830758" y="2710394"/>
            <a:ext cx="641522" cy="307777"/>
          </a:xfrm>
          <a:prstGeom prst="rect">
            <a:avLst/>
          </a:prstGeom>
          <a:noFill/>
        </p:spPr>
        <p:txBody>
          <a:bodyPr wrap="none" rtlCol="0">
            <a:spAutoFit/>
          </a:bodyPr>
          <a:lstStyle/>
          <a:p>
            <a:r>
              <a:rPr lang="en-US" sz="1400" b="1" dirty="0" smtClean="0"/>
              <a:t>False</a:t>
            </a:r>
            <a:endParaRPr lang="en-US" sz="1400" b="1" dirty="0"/>
          </a:p>
        </p:txBody>
      </p:sp>
      <p:sp>
        <p:nvSpPr>
          <p:cNvPr id="101" name="TextBox 100"/>
          <p:cNvSpPr txBox="1"/>
          <p:nvPr/>
        </p:nvSpPr>
        <p:spPr>
          <a:xfrm>
            <a:off x="7348409" y="4405192"/>
            <a:ext cx="641522" cy="307777"/>
          </a:xfrm>
          <a:prstGeom prst="rect">
            <a:avLst/>
          </a:prstGeom>
          <a:noFill/>
        </p:spPr>
        <p:txBody>
          <a:bodyPr wrap="none" rtlCol="0">
            <a:spAutoFit/>
          </a:bodyPr>
          <a:lstStyle/>
          <a:p>
            <a:r>
              <a:rPr lang="en-US" sz="1400" b="1" dirty="0" smtClean="0"/>
              <a:t>False</a:t>
            </a:r>
            <a:endParaRPr lang="en-US" sz="1400" b="1" dirty="0"/>
          </a:p>
        </p:txBody>
      </p:sp>
      <p:sp>
        <p:nvSpPr>
          <p:cNvPr id="102" name="TextBox 101"/>
          <p:cNvSpPr txBox="1"/>
          <p:nvPr/>
        </p:nvSpPr>
        <p:spPr>
          <a:xfrm>
            <a:off x="3845567" y="3705106"/>
            <a:ext cx="562718" cy="307777"/>
          </a:xfrm>
          <a:prstGeom prst="rect">
            <a:avLst/>
          </a:prstGeom>
          <a:noFill/>
        </p:spPr>
        <p:txBody>
          <a:bodyPr wrap="none" rtlCol="0">
            <a:spAutoFit/>
          </a:bodyPr>
          <a:lstStyle/>
          <a:p>
            <a:r>
              <a:rPr lang="en-US" sz="1400" b="1" dirty="0" smtClean="0"/>
              <a:t>True</a:t>
            </a:r>
            <a:endParaRPr lang="en-US" sz="1400" b="1" dirty="0"/>
          </a:p>
        </p:txBody>
      </p:sp>
    </p:spTree>
    <p:extLst>
      <p:ext uri="{BB962C8B-B14F-4D97-AF65-F5344CB8AC3E}">
        <p14:creationId xmlns:p14="http://schemas.microsoft.com/office/powerpoint/2010/main" val="365890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Boolean </a:t>
            </a:r>
            <a:r>
              <a:rPr lang="en-US" dirty="0" smtClean="0"/>
              <a:t>Operators</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46</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00690148"/>
              </p:ext>
            </p:extLst>
          </p:nvPr>
        </p:nvGraphicFramePr>
        <p:xfrm>
          <a:off x="669290" y="2697480"/>
          <a:ext cx="7805420" cy="1564640"/>
        </p:xfrm>
        <a:graphic>
          <a:graphicData uri="http://schemas.openxmlformats.org/drawingml/2006/table">
            <a:tbl>
              <a:tblPr firstRow="1" bandRow="1">
                <a:tableStyleId>{93296810-A885-4BE3-A3E7-6D5BEEA58F35}</a:tableStyleId>
              </a:tblPr>
              <a:tblGrid>
                <a:gridCol w="1951355"/>
                <a:gridCol w="1951355"/>
                <a:gridCol w="1951355"/>
                <a:gridCol w="1951355"/>
              </a:tblGrid>
              <a:tr h="508000">
                <a:tc>
                  <a:txBody>
                    <a:bodyPr/>
                    <a:lstStyle/>
                    <a:p>
                      <a:pPr algn="ctr"/>
                      <a:r>
                        <a:rPr lang="en-US" sz="1400" b="1" dirty="0" smtClean="0">
                          <a:effectLst/>
                        </a:rPr>
                        <a:t>Value of Age Variable</a:t>
                      </a:r>
                      <a:endParaRPr lang="en-US" sz="1400" b="1" dirty="0">
                        <a:effectLst/>
                      </a:endParaRPr>
                    </a:p>
                  </a:txBody>
                  <a:tcPr/>
                </a:tc>
                <a:tc>
                  <a:txBody>
                    <a:bodyPr/>
                    <a:lstStyle/>
                    <a:p>
                      <a:pPr algn="ctr"/>
                      <a:r>
                        <a:rPr lang="en-US" sz="1400" b="1" dirty="0" smtClean="0">
                          <a:effectLst/>
                        </a:rPr>
                        <a:t>Value of (Age &gt; 20) Expression</a:t>
                      </a:r>
                      <a:endParaRPr lang="en-US" sz="1400"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rPr>
                        <a:t>Value of (Age &gt; 20) Expression</a:t>
                      </a:r>
                    </a:p>
                  </a:txBody>
                  <a:tcPr/>
                </a:tc>
                <a:tc>
                  <a:txBody>
                    <a:bodyPr/>
                    <a:lstStyle/>
                    <a:p>
                      <a:pPr algn="ctr"/>
                      <a:r>
                        <a:rPr lang="en-US" sz="1400" b="1" dirty="0" smtClean="0">
                          <a:effectLst/>
                        </a:rPr>
                        <a:t>Value</a:t>
                      </a:r>
                      <a:r>
                        <a:rPr lang="en-US" sz="1400" b="1" baseline="0" dirty="0" smtClean="0">
                          <a:effectLst/>
                        </a:rPr>
                        <a:t> of Completed Boolean Expression</a:t>
                      </a:r>
                      <a:endParaRPr lang="en-US" sz="1400" b="1" dirty="0">
                        <a:effectLst/>
                      </a:endParaRPr>
                    </a:p>
                  </a:txBody>
                  <a:tcPr/>
                </a:tc>
              </a:tr>
              <a:tr h="255905">
                <a:tc>
                  <a:txBody>
                    <a:bodyPr/>
                    <a:lstStyle/>
                    <a:p>
                      <a:pPr algn="ctr"/>
                      <a:r>
                        <a:rPr lang="en-US" sz="1400" b="1" dirty="0" smtClean="0">
                          <a:effectLst/>
                        </a:rPr>
                        <a:t>15</a:t>
                      </a:r>
                      <a:endParaRPr lang="en-US" sz="1400"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rPr>
                        <a:t>False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rPr>
                        <a:t>True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rPr>
                        <a:t>False</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rPr>
                        <a:t>35</a:t>
                      </a:r>
                    </a:p>
                  </a:txBody>
                  <a:tcPr/>
                </a:tc>
                <a:tc>
                  <a:txBody>
                    <a:bodyPr/>
                    <a:lstStyle/>
                    <a:p>
                      <a:pPr algn="ctr"/>
                      <a:r>
                        <a:rPr lang="en-US" sz="1400" b="1" dirty="0" smtClean="0">
                          <a:effectLst/>
                        </a:rPr>
                        <a:t>True</a:t>
                      </a:r>
                      <a:endParaRPr lang="en-US" sz="1400" b="1" dirty="0">
                        <a:effectLst/>
                      </a:endParaRPr>
                    </a:p>
                  </a:txBody>
                  <a:tcPr/>
                </a:tc>
                <a:tc>
                  <a:txBody>
                    <a:bodyPr/>
                    <a:lstStyle/>
                    <a:p>
                      <a:pPr algn="ctr"/>
                      <a:r>
                        <a:rPr lang="en-US" sz="1400" b="1" dirty="0" smtClean="0">
                          <a:effectLst/>
                        </a:rPr>
                        <a:t>True</a:t>
                      </a:r>
                      <a:endParaRPr lang="en-US" sz="1400" b="1" dirty="0">
                        <a:effectLst/>
                      </a:endParaRPr>
                    </a:p>
                  </a:txBody>
                  <a:tcPr/>
                </a:tc>
                <a:tc>
                  <a:txBody>
                    <a:bodyPr/>
                    <a:lstStyle/>
                    <a:p>
                      <a:pPr algn="ctr"/>
                      <a:r>
                        <a:rPr lang="en-US" sz="1400" b="1" dirty="0" smtClean="0">
                          <a:effectLst/>
                        </a:rPr>
                        <a:t>True</a:t>
                      </a:r>
                      <a:endParaRPr lang="en-US" sz="1400" b="1" dirty="0">
                        <a:effectLst/>
                      </a:endParaRPr>
                    </a:p>
                  </a:txBody>
                  <a:tcPr/>
                </a:tc>
              </a:tr>
              <a:tr h="370840">
                <a:tc>
                  <a:txBody>
                    <a:bodyPr/>
                    <a:lstStyle/>
                    <a:p>
                      <a:pPr algn="ctr"/>
                      <a:r>
                        <a:rPr lang="en-US" sz="1400" b="1" dirty="0" smtClean="0">
                          <a:effectLst/>
                        </a:rPr>
                        <a:t>78</a:t>
                      </a:r>
                      <a:endParaRPr lang="en-US" sz="1400"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rPr>
                        <a:t>True</a:t>
                      </a:r>
                    </a:p>
                  </a:txBody>
                  <a:tcPr/>
                </a:tc>
                <a:tc>
                  <a:txBody>
                    <a:bodyPr/>
                    <a:lstStyle/>
                    <a:p>
                      <a:pPr algn="ctr"/>
                      <a:r>
                        <a:rPr lang="en-US" sz="1400" b="1" dirty="0" smtClean="0">
                          <a:effectLst/>
                        </a:rPr>
                        <a:t>False</a:t>
                      </a:r>
                      <a:endParaRPr lang="en-US" sz="1400" b="1" dirty="0">
                        <a:effectLst/>
                      </a:endParaRPr>
                    </a:p>
                  </a:txBody>
                  <a:tcPr/>
                </a:tc>
                <a:tc>
                  <a:txBody>
                    <a:bodyPr/>
                    <a:lstStyle/>
                    <a:p>
                      <a:pPr algn="ctr"/>
                      <a:r>
                        <a:rPr lang="en-US" sz="1400" b="1" dirty="0" smtClean="0">
                          <a:effectLst/>
                        </a:rPr>
                        <a:t>False</a:t>
                      </a:r>
                      <a:endParaRPr lang="en-US" sz="1400" b="1" dirty="0">
                        <a:effectLst/>
                      </a:endParaRPr>
                    </a:p>
                  </a:txBody>
                  <a:tcPr/>
                </a:tc>
              </a:tr>
            </a:tbl>
          </a:graphicData>
        </a:graphic>
      </p:graphicFrame>
      <p:sp>
        <p:nvSpPr>
          <p:cNvPr id="8" name="TextBox 7"/>
          <p:cNvSpPr txBox="1"/>
          <p:nvPr/>
        </p:nvSpPr>
        <p:spPr>
          <a:xfrm>
            <a:off x="125730" y="1948785"/>
            <a:ext cx="7176132" cy="400110"/>
          </a:xfrm>
          <a:prstGeom prst="rect">
            <a:avLst/>
          </a:prstGeom>
          <a:noFill/>
        </p:spPr>
        <p:txBody>
          <a:bodyPr wrap="none" rtlCol="0">
            <a:spAutoFit/>
          </a:bodyPr>
          <a:lstStyle/>
          <a:p>
            <a:r>
              <a:rPr lang="en-US" sz="2000" b="1" dirty="0" smtClean="0"/>
              <a:t>Multiple Boolean Values Result in “True” or “False” Value</a:t>
            </a:r>
            <a:endParaRPr lang="en-US" sz="2000" b="1" dirty="0"/>
          </a:p>
        </p:txBody>
      </p:sp>
    </p:spTree>
    <p:extLst>
      <p:ext uri="{BB962C8B-B14F-4D97-AF65-F5344CB8AC3E}">
        <p14:creationId xmlns:p14="http://schemas.microsoft.com/office/powerpoint/2010/main" val="1664199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Structure</a:t>
            </a:r>
            <a:endParaRPr lang="en-US" dirty="0"/>
          </a:p>
        </p:txBody>
      </p:sp>
      <p:sp>
        <p:nvSpPr>
          <p:cNvPr id="3" name="Content Placeholder 2"/>
          <p:cNvSpPr>
            <a:spLocks noGrp="1"/>
          </p:cNvSpPr>
          <p:nvPr>
            <p:ph idx="1"/>
          </p:nvPr>
        </p:nvSpPr>
        <p:spPr/>
        <p:txBody>
          <a:bodyPr/>
          <a:lstStyle/>
          <a:p>
            <a:pPr>
              <a:lnSpc>
                <a:spcPct val="90000"/>
              </a:lnSpc>
            </a:pPr>
            <a:r>
              <a:rPr lang="en-US" dirty="0" smtClean="0"/>
              <a:t>Decisions </a:t>
            </a:r>
            <a:r>
              <a:rPr lang="en-US" dirty="0"/>
              <a:t>with more than two alternatives</a:t>
            </a:r>
          </a:p>
          <a:p>
            <a:pPr>
              <a:lnSpc>
                <a:spcPct val="90000"/>
              </a:lnSpc>
            </a:pPr>
            <a:r>
              <a:rPr lang="en-US" dirty="0"/>
              <a:t>Tests a variable against a series of values and takes action based on a match</a:t>
            </a:r>
          </a:p>
          <a:p>
            <a:pPr>
              <a:lnSpc>
                <a:spcPct val="90000"/>
              </a:lnSpc>
            </a:pPr>
            <a:r>
              <a:rPr lang="en-US" dirty="0"/>
              <a:t>Nested if-then-else statements will do what a </a:t>
            </a:r>
            <a:r>
              <a:rPr lang="en-US" sz="2600" dirty="0"/>
              <a:t>case</a:t>
            </a:r>
            <a:r>
              <a:rPr lang="en-US" dirty="0"/>
              <a:t> structure does</a:t>
            </a:r>
          </a:p>
          <a:p>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47</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7" name="Rectangle 6"/>
          <p:cNvSpPr/>
          <p:nvPr/>
        </p:nvSpPr>
        <p:spPr>
          <a:xfrm>
            <a:off x="4697730" y="3817620"/>
            <a:ext cx="3143250" cy="24688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457200" algn="l"/>
              </a:tabLst>
            </a:pPr>
            <a:r>
              <a:rPr lang="en-US" sz="1600" b="1" dirty="0" smtClean="0">
                <a:solidFill>
                  <a:schemeClr val="tx1"/>
                </a:solidFill>
              </a:rPr>
              <a:t>SELECT CASE Age</a:t>
            </a:r>
          </a:p>
          <a:p>
            <a:pPr>
              <a:tabLst>
                <a:tab pos="457200" algn="l"/>
              </a:tabLst>
            </a:pPr>
            <a:r>
              <a:rPr lang="en-US" sz="1600" b="1" dirty="0" smtClean="0">
                <a:solidFill>
                  <a:schemeClr val="tx1"/>
                </a:solidFill>
              </a:rPr>
              <a:t>CASE 65</a:t>
            </a:r>
          </a:p>
          <a:p>
            <a:pPr>
              <a:tabLst>
                <a:tab pos="457200" algn="l"/>
              </a:tabLst>
            </a:pPr>
            <a:r>
              <a:rPr lang="en-US" sz="1600" b="1" dirty="0" smtClean="0">
                <a:solidFill>
                  <a:schemeClr val="tx1"/>
                </a:solidFill>
              </a:rPr>
              <a:t>	Status = Retired</a:t>
            </a:r>
          </a:p>
          <a:p>
            <a:pPr>
              <a:tabLst>
                <a:tab pos="457200" algn="l"/>
              </a:tabLst>
            </a:pPr>
            <a:r>
              <a:rPr lang="en-US" sz="1600" b="1" dirty="0" smtClean="0">
                <a:solidFill>
                  <a:schemeClr val="tx1"/>
                </a:solidFill>
              </a:rPr>
              <a:t>CASE 21</a:t>
            </a:r>
          </a:p>
          <a:p>
            <a:pPr>
              <a:tabLst>
                <a:tab pos="457200" algn="l"/>
              </a:tabLst>
            </a:pPr>
            <a:r>
              <a:rPr lang="en-US" sz="1600" b="1" dirty="0">
                <a:solidFill>
                  <a:schemeClr val="tx1"/>
                </a:solidFill>
              </a:rPr>
              <a:t>	</a:t>
            </a:r>
            <a:r>
              <a:rPr lang="en-US" sz="1600" b="1" dirty="0" smtClean="0">
                <a:solidFill>
                  <a:schemeClr val="tx1"/>
                </a:solidFill>
              </a:rPr>
              <a:t>Status = Working</a:t>
            </a:r>
          </a:p>
          <a:p>
            <a:pPr>
              <a:tabLst>
                <a:tab pos="457200" algn="l"/>
              </a:tabLst>
            </a:pPr>
            <a:r>
              <a:rPr lang="en-US" sz="1600" b="1" dirty="0" smtClean="0">
                <a:solidFill>
                  <a:schemeClr val="tx1"/>
                </a:solidFill>
              </a:rPr>
              <a:t>CASE 15</a:t>
            </a:r>
          </a:p>
          <a:p>
            <a:pPr>
              <a:tabLst>
                <a:tab pos="457200" algn="l"/>
              </a:tabLst>
            </a:pPr>
            <a:r>
              <a:rPr lang="en-US" sz="1600" b="1" dirty="0">
                <a:solidFill>
                  <a:schemeClr val="tx1"/>
                </a:solidFill>
              </a:rPr>
              <a:t>	</a:t>
            </a:r>
            <a:r>
              <a:rPr lang="en-US" sz="1600" b="1" dirty="0" smtClean="0">
                <a:solidFill>
                  <a:schemeClr val="tx1"/>
                </a:solidFill>
              </a:rPr>
              <a:t>Status = Student</a:t>
            </a:r>
          </a:p>
          <a:p>
            <a:pPr>
              <a:tabLst>
                <a:tab pos="457200" algn="l"/>
              </a:tabLst>
            </a:pPr>
            <a:r>
              <a:rPr lang="en-US" sz="1600" b="1" dirty="0" smtClean="0">
                <a:solidFill>
                  <a:schemeClr val="tx1"/>
                </a:solidFill>
              </a:rPr>
              <a:t>Case 3</a:t>
            </a:r>
          </a:p>
          <a:p>
            <a:pPr>
              <a:tabLst>
                <a:tab pos="457200" algn="l"/>
              </a:tabLst>
            </a:pPr>
            <a:r>
              <a:rPr lang="en-US" sz="1600" b="1" dirty="0">
                <a:solidFill>
                  <a:schemeClr val="tx1"/>
                </a:solidFill>
              </a:rPr>
              <a:t>	</a:t>
            </a:r>
            <a:r>
              <a:rPr lang="en-US" sz="1600" b="1" dirty="0" smtClean="0">
                <a:solidFill>
                  <a:schemeClr val="tx1"/>
                </a:solidFill>
              </a:rPr>
              <a:t>Status = ?</a:t>
            </a:r>
          </a:p>
          <a:p>
            <a:pPr>
              <a:tabLst>
                <a:tab pos="457200" algn="l"/>
              </a:tabLst>
            </a:pPr>
            <a:r>
              <a:rPr lang="en-US" sz="1600" b="1" dirty="0" smtClean="0">
                <a:solidFill>
                  <a:schemeClr val="tx1"/>
                </a:solidFill>
              </a:rPr>
              <a:t>END SELECT </a:t>
            </a:r>
          </a:p>
        </p:txBody>
      </p:sp>
    </p:spTree>
    <p:extLst>
      <p:ext uri="{BB962C8B-B14F-4D97-AF65-F5344CB8AC3E}">
        <p14:creationId xmlns:p14="http://schemas.microsoft.com/office/powerpoint/2010/main" val="1674316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Chapter 5 Repeating Commands by </a:t>
            </a:r>
            <a:r>
              <a:rPr lang="en-US" sz="3200" dirty="0" smtClean="0"/>
              <a:t>Looping</a:t>
            </a:r>
            <a:endParaRPr lang="en-US" sz="3200" dirty="0"/>
          </a:p>
        </p:txBody>
      </p:sp>
      <p:sp>
        <p:nvSpPr>
          <p:cNvPr id="3" name="Content Placeholder 2"/>
          <p:cNvSpPr>
            <a:spLocks noGrp="1"/>
          </p:cNvSpPr>
          <p:nvPr>
            <p:ph idx="1"/>
          </p:nvPr>
        </p:nvSpPr>
        <p:spPr/>
        <p:txBody>
          <a:bodyPr/>
          <a:lstStyle/>
          <a:p>
            <a:r>
              <a:rPr lang="en-US" dirty="0" smtClean="0"/>
              <a:t>Looping Fixed Number of Loops</a:t>
            </a:r>
          </a:p>
          <a:p>
            <a:r>
              <a:rPr lang="en-US" dirty="0" smtClean="0"/>
              <a:t>Looping Zero or More with </a:t>
            </a:r>
            <a:r>
              <a:rPr lang="en-US" dirty="0" smtClean="0">
                <a:latin typeface="Courier New" pitchFamily="49" charset="0"/>
                <a:cs typeface="Courier New" pitchFamily="49" charset="0"/>
              </a:rPr>
              <a:t>While</a:t>
            </a:r>
          </a:p>
          <a:p>
            <a:r>
              <a:rPr lang="en-US" dirty="0" smtClean="0"/>
              <a:t>Looping at least Once with Do Loop</a:t>
            </a:r>
          </a:p>
          <a:p>
            <a:r>
              <a:rPr lang="en-US" dirty="0" smtClean="0"/>
              <a:t>Nested </a:t>
            </a:r>
            <a:r>
              <a:rPr lang="en-US" dirty="0" smtClean="0"/>
              <a:t>Loops</a:t>
            </a:r>
            <a:endParaRPr lang="en-US" dirty="0" smtClean="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48</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894694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Looping Sequence</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49</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7" name="Flowchart: Process 6"/>
          <p:cNvSpPr/>
          <p:nvPr/>
        </p:nvSpPr>
        <p:spPr>
          <a:xfrm>
            <a:off x="3702688" y="2045970"/>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sp>
        <p:nvSpPr>
          <p:cNvPr id="9" name="Flowchart: Decision 8"/>
          <p:cNvSpPr/>
          <p:nvPr/>
        </p:nvSpPr>
        <p:spPr>
          <a:xfrm>
            <a:off x="3654024" y="3992225"/>
            <a:ext cx="1835958" cy="1028699"/>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Loop Again?</a:t>
            </a:r>
            <a:endParaRPr lang="en-US" sz="1600" b="1" dirty="0">
              <a:solidFill>
                <a:schemeClr val="tx1"/>
              </a:solidFill>
            </a:endParaRPr>
          </a:p>
        </p:txBody>
      </p:sp>
      <p:sp>
        <p:nvSpPr>
          <p:cNvPr id="10" name="Flowchart: Process 9"/>
          <p:cNvSpPr/>
          <p:nvPr/>
        </p:nvSpPr>
        <p:spPr>
          <a:xfrm>
            <a:off x="3703320" y="5524500"/>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cxnSp>
        <p:nvCxnSpPr>
          <p:cNvPr id="11" name="Elbow Connector 10"/>
          <p:cNvCxnSpPr>
            <a:stCxn id="7" idx="2"/>
            <a:endCxn id="29" idx="0"/>
          </p:cNvCxnSpPr>
          <p:nvPr/>
        </p:nvCxnSpPr>
        <p:spPr>
          <a:xfrm rot="16200000" flipH="1">
            <a:off x="4350869" y="2855114"/>
            <a:ext cx="435918" cy="635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9" idx="1"/>
            <a:endCxn id="7" idx="1"/>
          </p:cNvCxnSpPr>
          <p:nvPr/>
        </p:nvCxnSpPr>
        <p:spPr>
          <a:xfrm rot="10800000" flipH="1">
            <a:off x="3654024" y="2343151"/>
            <a:ext cx="48664" cy="2163425"/>
          </a:xfrm>
          <a:prstGeom prst="bentConnector3">
            <a:avLst>
              <a:gd name="adj1" fmla="val -46975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2"/>
            <a:endCxn id="10" idx="0"/>
          </p:cNvCxnSpPr>
          <p:nvPr/>
        </p:nvCxnSpPr>
        <p:spPr>
          <a:xfrm rot="5400000">
            <a:off x="4317356" y="5269853"/>
            <a:ext cx="503576" cy="571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11407" y="2905125"/>
            <a:ext cx="562718" cy="307777"/>
          </a:xfrm>
          <a:prstGeom prst="rect">
            <a:avLst/>
          </a:prstGeom>
          <a:noFill/>
        </p:spPr>
        <p:txBody>
          <a:bodyPr wrap="none" rtlCol="0">
            <a:spAutoFit/>
          </a:bodyPr>
          <a:lstStyle/>
          <a:p>
            <a:r>
              <a:rPr lang="en-US" sz="1400" b="1" dirty="0" smtClean="0"/>
              <a:t>True</a:t>
            </a:r>
            <a:endParaRPr lang="en-US" sz="1400" b="1" dirty="0"/>
          </a:p>
        </p:txBody>
      </p:sp>
      <p:sp>
        <p:nvSpPr>
          <p:cNvPr id="16" name="TextBox 15"/>
          <p:cNvSpPr txBox="1"/>
          <p:nvPr/>
        </p:nvSpPr>
        <p:spPr>
          <a:xfrm>
            <a:off x="4566285" y="5020924"/>
            <a:ext cx="641522" cy="307777"/>
          </a:xfrm>
          <a:prstGeom prst="rect">
            <a:avLst/>
          </a:prstGeom>
          <a:noFill/>
        </p:spPr>
        <p:txBody>
          <a:bodyPr wrap="none" rtlCol="0">
            <a:spAutoFit/>
          </a:bodyPr>
          <a:lstStyle/>
          <a:p>
            <a:r>
              <a:rPr lang="en-US" sz="1400" b="1" dirty="0" smtClean="0"/>
              <a:t>False</a:t>
            </a:r>
            <a:endParaRPr lang="en-US" sz="1400" b="1" dirty="0"/>
          </a:p>
        </p:txBody>
      </p:sp>
      <p:sp>
        <p:nvSpPr>
          <p:cNvPr id="29" name="Flowchart: Process 28"/>
          <p:cNvSpPr/>
          <p:nvPr/>
        </p:nvSpPr>
        <p:spPr>
          <a:xfrm>
            <a:off x="3709038" y="3076248"/>
            <a:ext cx="1725930" cy="59436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Command</a:t>
            </a:r>
            <a:endParaRPr lang="en-US" sz="1600" b="1" dirty="0">
              <a:solidFill>
                <a:schemeClr val="tx1"/>
              </a:solidFill>
            </a:endParaRPr>
          </a:p>
        </p:txBody>
      </p:sp>
      <p:cxnSp>
        <p:nvCxnSpPr>
          <p:cNvPr id="31" name="Elbow Connector 30"/>
          <p:cNvCxnSpPr>
            <a:stCxn id="29" idx="2"/>
            <a:endCxn id="9" idx="0"/>
          </p:cNvCxnSpPr>
          <p:nvPr/>
        </p:nvCxnSpPr>
        <p:spPr>
          <a:xfrm rot="5400000">
            <a:off x="4411195" y="3831416"/>
            <a:ext cx="321617" cy="127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27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Programming Process</a:t>
            </a:r>
          </a:p>
        </p:txBody>
      </p:sp>
      <p:sp>
        <p:nvSpPr>
          <p:cNvPr id="312323" name="Rectangle 3"/>
          <p:cNvSpPr>
            <a:spLocks noGrp="1" noChangeArrowheads="1"/>
          </p:cNvSpPr>
          <p:nvPr>
            <p:ph idx="1"/>
          </p:nvPr>
        </p:nvSpPr>
        <p:spPr/>
        <p:txBody>
          <a:bodyPr/>
          <a:lstStyle/>
          <a:p>
            <a:pPr marL="0" indent="0">
              <a:buNone/>
            </a:pPr>
            <a:r>
              <a:rPr lang="en-US" sz="2800" dirty="0" smtClean="0"/>
              <a:t>2. Planning </a:t>
            </a:r>
            <a:r>
              <a:rPr lang="en-US" sz="2800" dirty="0"/>
              <a:t>the logic:</a:t>
            </a:r>
          </a:p>
          <a:p>
            <a:pPr lvl="1"/>
            <a:r>
              <a:rPr lang="en-US" sz="2400" dirty="0"/>
              <a:t>Plan the steps that the program will take</a:t>
            </a:r>
          </a:p>
          <a:p>
            <a:pPr lvl="1"/>
            <a:r>
              <a:rPr lang="en-US" sz="2400" dirty="0"/>
              <a:t>Use tools such as flowcharts and </a:t>
            </a:r>
            <a:r>
              <a:rPr lang="en-US" sz="2400" dirty="0" err="1"/>
              <a:t>pseudocode</a:t>
            </a:r>
            <a:endParaRPr lang="en-US" sz="2400" dirty="0"/>
          </a:p>
          <a:p>
            <a:pPr lvl="2"/>
            <a:r>
              <a:rPr lang="en-US" sz="2000" b="0" dirty="0"/>
              <a:t>Flowchart</a:t>
            </a:r>
            <a:r>
              <a:rPr lang="en-US" sz="2000" dirty="0"/>
              <a:t>: a pictorial representation of the logic steps</a:t>
            </a:r>
          </a:p>
          <a:p>
            <a:pPr lvl="2"/>
            <a:r>
              <a:rPr lang="en-US" sz="2000" b="0" dirty="0" err="1"/>
              <a:t>Pseudocode</a:t>
            </a:r>
            <a:r>
              <a:rPr lang="en-US" sz="2000" dirty="0"/>
              <a:t>: English-like representation of the logic</a:t>
            </a:r>
          </a:p>
          <a:p>
            <a:pPr lvl="1"/>
            <a:r>
              <a:rPr lang="en-US" sz="2400" dirty="0"/>
              <a:t>Walk through the logic before coding by </a:t>
            </a:r>
            <a:r>
              <a:rPr lang="en-US" sz="2400" b="0" dirty="0"/>
              <a:t>desk-checking</a:t>
            </a:r>
            <a:r>
              <a:rPr lang="en-US" sz="2400" dirty="0"/>
              <a:t> the </a:t>
            </a:r>
            <a:r>
              <a:rPr lang="en-US" sz="2400" dirty="0" smtClean="0"/>
              <a:t>logic</a:t>
            </a:r>
            <a:endParaRPr lang="en-US" sz="2800" dirty="0"/>
          </a:p>
          <a:p>
            <a:endParaRPr lang="en-US" sz="2800" dirty="0"/>
          </a:p>
        </p:txBody>
      </p:sp>
      <p:sp>
        <p:nvSpPr>
          <p:cNvPr id="5" name="Slide Number Placeholder 5"/>
          <p:cNvSpPr>
            <a:spLocks noGrp="1"/>
          </p:cNvSpPr>
          <p:nvPr>
            <p:ph type="sldNum" sz="quarter" idx="14"/>
          </p:nvPr>
        </p:nvSpPr>
        <p:spPr/>
        <p:txBody>
          <a:bodyPr/>
          <a:lstStyle/>
          <a:p>
            <a:fld id="{F1A58115-4BB1-4E32-8C4F-0109088DFA9D}" type="slidenum">
              <a:rPr lang="en-US"/>
              <a:pPr/>
              <a:t>5</a:t>
            </a:fld>
            <a:endParaRPr lang="en-US"/>
          </a:p>
        </p:txBody>
      </p:sp>
    </p:spTree>
    <p:extLst>
      <p:ext uri="{BB962C8B-B14F-4D97-AF65-F5344CB8AC3E}">
        <p14:creationId xmlns:p14="http://schemas.microsoft.com/office/powerpoint/2010/main" val="413097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sz="4000" b="1"/>
              <a:t>Using the </a:t>
            </a:r>
            <a:r>
              <a:rPr lang="en-US" sz="4000" b="1">
                <a:latin typeface="Courier New" pitchFamily="49" charset="0"/>
              </a:rPr>
              <a:t>for</a:t>
            </a:r>
            <a:r>
              <a:rPr lang="en-US" sz="4000" b="1"/>
              <a:t> Statement</a:t>
            </a:r>
          </a:p>
        </p:txBody>
      </p:sp>
      <p:sp>
        <p:nvSpPr>
          <p:cNvPr id="334851" name="Rectangle 3"/>
          <p:cNvSpPr>
            <a:spLocks noGrp="1" noChangeArrowheads="1"/>
          </p:cNvSpPr>
          <p:nvPr>
            <p:ph idx="1"/>
          </p:nvPr>
        </p:nvSpPr>
        <p:spPr/>
        <p:txBody>
          <a:bodyPr/>
          <a:lstStyle/>
          <a:p>
            <a:r>
              <a:rPr lang="en-US" sz="2800" b="1" dirty="0"/>
              <a:t>Indeterminate (or indefinite) loop: when the number of executions of the loop is not known in advance</a:t>
            </a:r>
          </a:p>
          <a:p>
            <a:r>
              <a:rPr lang="en-US" sz="2800" b="1" dirty="0"/>
              <a:t>Definite loop: when the number of executions of the loop is known in advance</a:t>
            </a:r>
          </a:p>
          <a:p>
            <a:r>
              <a:rPr lang="en-US" sz="2800" b="1" dirty="0">
                <a:latin typeface="Courier New" pitchFamily="49" charset="0"/>
              </a:rPr>
              <a:t>while</a:t>
            </a:r>
            <a:r>
              <a:rPr lang="en-US" sz="2800" b="1" dirty="0"/>
              <a:t> statement can be used with both definite and indefinite loops</a:t>
            </a:r>
          </a:p>
          <a:p>
            <a:r>
              <a:rPr lang="en-US" sz="2800" b="1" dirty="0">
                <a:latin typeface="Courier New" pitchFamily="49" charset="0"/>
              </a:rPr>
              <a:t>for</a:t>
            </a:r>
            <a:r>
              <a:rPr lang="en-US" sz="2800" b="1" dirty="0"/>
              <a:t> statement can be used with definite loops</a:t>
            </a:r>
          </a:p>
          <a:p>
            <a:endParaRPr lang="en-US" sz="2800" b="1" dirty="0"/>
          </a:p>
        </p:txBody>
      </p:sp>
      <p:sp>
        <p:nvSpPr>
          <p:cNvPr id="5" name="Slide Number Placeholder 5"/>
          <p:cNvSpPr>
            <a:spLocks noGrp="1"/>
          </p:cNvSpPr>
          <p:nvPr>
            <p:ph type="sldNum" sz="quarter" idx="14"/>
          </p:nvPr>
        </p:nvSpPr>
        <p:spPr/>
        <p:txBody>
          <a:bodyPr/>
          <a:lstStyle/>
          <a:p>
            <a:fld id="{2226BE72-339D-4B79-A90F-DDDE9344585A}" type="slidenum">
              <a:rPr lang="en-US"/>
              <a:pPr/>
              <a:t>50</a:t>
            </a:fld>
            <a:endParaRPr lang="en-US"/>
          </a:p>
        </p:txBody>
      </p:sp>
    </p:spTree>
    <p:extLst>
      <p:ext uri="{BB962C8B-B14F-4D97-AF65-F5344CB8AC3E}">
        <p14:creationId xmlns:p14="http://schemas.microsoft.com/office/powerpoint/2010/main" val="1268070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Looping Fixed Number of </a:t>
            </a:r>
            <a:r>
              <a:rPr lang="en-US" dirty="0" smtClean="0"/>
              <a:t>Loops</a:t>
            </a:r>
            <a:endParaRPr lang="en-US" dirty="0"/>
          </a:p>
        </p:txBody>
      </p:sp>
      <p:sp>
        <p:nvSpPr>
          <p:cNvPr id="3" name="Content Placeholder 2"/>
          <p:cNvSpPr>
            <a:spLocks noGrp="1"/>
          </p:cNvSpPr>
          <p:nvPr>
            <p:ph idx="1"/>
          </p:nvPr>
        </p:nvSpPr>
        <p:spPr>
          <a:xfrm>
            <a:off x="393700" y="1933575"/>
            <a:ext cx="4829810" cy="2626995"/>
          </a:xfrm>
        </p:spPr>
        <p:txBody>
          <a:bodyPr/>
          <a:lstStyle/>
          <a:p>
            <a:r>
              <a:rPr lang="en-US" dirty="0" smtClean="0"/>
              <a:t>For–Next Loop</a:t>
            </a:r>
          </a:p>
          <a:p>
            <a:r>
              <a:rPr lang="en-US" dirty="0" smtClean="0"/>
              <a:t>A variable</a:t>
            </a:r>
          </a:p>
          <a:p>
            <a:r>
              <a:rPr lang="en-US" dirty="0" smtClean="0"/>
              <a:t>Initial Value</a:t>
            </a:r>
          </a:p>
          <a:p>
            <a:r>
              <a:rPr lang="en-US" dirty="0" smtClean="0"/>
              <a:t>Ending Value</a:t>
            </a:r>
          </a:p>
          <a:p>
            <a:r>
              <a:rPr lang="en-US" dirty="0" smtClean="0"/>
              <a:t>One or more Commands</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51</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8" name="TextBox 7"/>
          <p:cNvSpPr txBox="1"/>
          <p:nvPr/>
        </p:nvSpPr>
        <p:spPr>
          <a:xfrm>
            <a:off x="4572000" y="2205990"/>
            <a:ext cx="4474495" cy="923330"/>
          </a:xfrm>
          <a:prstGeom prst="rect">
            <a:avLst/>
          </a:prstGeom>
          <a:solidFill>
            <a:srgbClr val="FFFF00"/>
          </a:solidFill>
        </p:spPr>
        <p:txBody>
          <a:bodyPr wrap="none" rtlCol="0">
            <a:spAutoFit/>
          </a:bodyPr>
          <a:lstStyle/>
          <a:p>
            <a:r>
              <a:rPr lang="en-US" b="1" dirty="0" smtClean="0"/>
              <a:t>FOR Variable = </a:t>
            </a:r>
            <a:r>
              <a:rPr lang="en-US" b="1" dirty="0" err="1" smtClean="0"/>
              <a:t>InitialValue</a:t>
            </a:r>
            <a:r>
              <a:rPr lang="en-US" b="1" dirty="0" smtClean="0"/>
              <a:t> to </a:t>
            </a:r>
            <a:r>
              <a:rPr lang="en-US" b="1" dirty="0" err="1" smtClean="0"/>
              <a:t>EndValue</a:t>
            </a:r>
            <a:endParaRPr lang="en-US" b="1" dirty="0" smtClean="0"/>
          </a:p>
          <a:p>
            <a:r>
              <a:rPr lang="en-US" b="1" dirty="0"/>
              <a:t> </a:t>
            </a:r>
            <a:r>
              <a:rPr lang="en-US" b="1" dirty="0" smtClean="0"/>
              <a:t> Command</a:t>
            </a:r>
          </a:p>
          <a:p>
            <a:r>
              <a:rPr lang="en-US" b="1" dirty="0" smtClean="0"/>
              <a:t>Next Variable</a:t>
            </a:r>
            <a:endParaRPr lang="en-US" b="1" dirty="0"/>
          </a:p>
        </p:txBody>
      </p:sp>
      <p:sp>
        <p:nvSpPr>
          <p:cNvPr id="9" name="TextBox 8"/>
          <p:cNvSpPr txBox="1"/>
          <p:nvPr/>
        </p:nvSpPr>
        <p:spPr>
          <a:xfrm>
            <a:off x="5590088" y="4392275"/>
            <a:ext cx="2621230" cy="923330"/>
          </a:xfrm>
          <a:prstGeom prst="rect">
            <a:avLst/>
          </a:prstGeom>
          <a:solidFill>
            <a:srgbClr val="FFFF00"/>
          </a:solidFill>
        </p:spPr>
        <p:txBody>
          <a:bodyPr wrap="none" rtlCol="0">
            <a:spAutoFit/>
          </a:bodyPr>
          <a:lstStyle/>
          <a:p>
            <a:r>
              <a:rPr lang="en-US" b="1" dirty="0" smtClean="0"/>
              <a:t>FOR I = 1 to 15</a:t>
            </a:r>
          </a:p>
          <a:p>
            <a:r>
              <a:rPr lang="en-US" b="1" dirty="0"/>
              <a:t> </a:t>
            </a:r>
            <a:r>
              <a:rPr lang="en-US" b="1" dirty="0" smtClean="0"/>
              <a:t> </a:t>
            </a:r>
            <a:r>
              <a:rPr lang="en-US" b="1" dirty="0"/>
              <a:t>Print </a:t>
            </a:r>
            <a:r>
              <a:rPr lang="en-US" b="1" dirty="0" err="1"/>
              <a:t>EmployeeName</a:t>
            </a:r>
            <a:endParaRPr lang="en-US" b="1" dirty="0"/>
          </a:p>
          <a:p>
            <a:r>
              <a:rPr lang="en-US" b="1" dirty="0" smtClean="0"/>
              <a:t>Next I</a:t>
            </a:r>
            <a:endParaRPr lang="en-US" b="1" dirty="0"/>
          </a:p>
        </p:txBody>
      </p:sp>
      <p:sp>
        <p:nvSpPr>
          <p:cNvPr id="10" name="TextBox 9"/>
          <p:cNvSpPr txBox="1"/>
          <p:nvPr/>
        </p:nvSpPr>
        <p:spPr>
          <a:xfrm>
            <a:off x="5279105" y="3253740"/>
            <a:ext cx="3243196" cy="923330"/>
          </a:xfrm>
          <a:prstGeom prst="rect">
            <a:avLst/>
          </a:prstGeom>
          <a:solidFill>
            <a:srgbClr val="FFFF00"/>
          </a:solidFill>
        </p:spPr>
        <p:txBody>
          <a:bodyPr wrap="none" rtlCol="0">
            <a:spAutoFit/>
          </a:bodyPr>
          <a:lstStyle/>
          <a:p>
            <a:r>
              <a:rPr lang="en-US" b="1" dirty="0" smtClean="0"/>
              <a:t>FOR </a:t>
            </a:r>
            <a:r>
              <a:rPr lang="en-US" b="1" dirty="0" err="1" smtClean="0"/>
              <a:t>EmployeeID</a:t>
            </a:r>
            <a:r>
              <a:rPr lang="en-US" b="1" dirty="0" smtClean="0"/>
              <a:t> = 1 to 150 </a:t>
            </a:r>
          </a:p>
          <a:p>
            <a:r>
              <a:rPr lang="en-US" b="1" dirty="0"/>
              <a:t> </a:t>
            </a:r>
            <a:r>
              <a:rPr lang="en-US" b="1" dirty="0" smtClean="0"/>
              <a:t> Print </a:t>
            </a:r>
            <a:r>
              <a:rPr lang="en-US" b="1" dirty="0" err="1" smtClean="0"/>
              <a:t>EmployeeName</a:t>
            </a:r>
            <a:endParaRPr lang="en-US" b="1" dirty="0" smtClean="0"/>
          </a:p>
          <a:p>
            <a:r>
              <a:rPr lang="en-US" b="1" dirty="0" smtClean="0"/>
              <a:t>Next </a:t>
            </a:r>
            <a:r>
              <a:rPr lang="en-US" b="1" dirty="0" err="1" smtClean="0"/>
              <a:t>EmployeeID</a:t>
            </a:r>
            <a:endParaRPr lang="en-US" b="1" dirty="0"/>
          </a:p>
        </p:txBody>
      </p:sp>
    </p:spTree>
    <p:extLst>
      <p:ext uri="{BB962C8B-B14F-4D97-AF65-F5344CB8AC3E}">
        <p14:creationId xmlns:p14="http://schemas.microsoft.com/office/powerpoint/2010/main" val="1839909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Looping in C</a:t>
            </a:r>
            <a:endParaRPr lang="en-US" dirty="0"/>
          </a:p>
        </p:txBody>
      </p:sp>
      <p:sp>
        <p:nvSpPr>
          <p:cNvPr id="3" name="Content Placeholder 2"/>
          <p:cNvSpPr>
            <a:spLocks noGrp="1"/>
          </p:cNvSpPr>
          <p:nvPr>
            <p:ph idx="1"/>
          </p:nvPr>
        </p:nvSpPr>
        <p:spPr>
          <a:xfrm>
            <a:off x="354330" y="3291839"/>
            <a:ext cx="8789670" cy="2571433"/>
          </a:xfrm>
        </p:spPr>
        <p:txBody>
          <a:bodyPr/>
          <a:lstStyle/>
          <a:p>
            <a:r>
              <a:rPr lang="en-US" dirty="0" smtClean="0">
                <a:cs typeface="Courier New" pitchFamily="49" charset="0"/>
              </a:rPr>
              <a:t>Increment Operator</a:t>
            </a:r>
          </a:p>
          <a:p>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is equal to </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+ 1</a:t>
            </a:r>
          </a:p>
          <a:p>
            <a:r>
              <a:rPr lang="en-US" dirty="0" smtClean="0">
                <a:cs typeface="Courier New" pitchFamily="49" charset="0"/>
              </a:rPr>
              <a:t>Decrement Operator</a:t>
            </a:r>
          </a:p>
          <a:p>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a:t>
            </a:r>
            <a:r>
              <a:rPr lang="en-US" dirty="0">
                <a:latin typeface="Courier New" pitchFamily="49" charset="0"/>
                <a:cs typeface="Courier New" pitchFamily="49" charset="0"/>
              </a:rPr>
              <a:t>is equal to </a:t>
            </a:r>
            <a:r>
              <a:rPr lang="en-US" dirty="0" err="1">
                <a:latin typeface="Courier New" pitchFamily="49" charset="0"/>
                <a:cs typeface="Courier New" pitchFamily="49" charset="0"/>
              </a:rPr>
              <a:t>i</a:t>
            </a:r>
            <a:r>
              <a:rPr lang="en-US" dirty="0">
                <a:latin typeface="Courier New" pitchFamily="49" charset="0"/>
                <a:cs typeface="Courier New" pitchFamily="49" charset="0"/>
              </a:rPr>
              <a:t> = </a:t>
            </a:r>
            <a:r>
              <a:rPr lang="en-US" dirty="0" err="1">
                <a:latin typeface="Courier New" pitchFamily="49" charset="0"/>
                <a:cs typeface="Courier New" pitchFamily="49" charset="0"/>
              </a:rPr>
              <a:t>i</a:t>
            </a: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a:latin typeface="Courier New" pitchFamily="49" charset="0"/>
                <a:cs typeface="Courier New" pitchFamily="49" charset="0"/>
              </a:rPr>
              <a:t>1</a:t>
            </a:r>
          </a:p>
          <a:p>
            <a:endParaRPr lang="en-US" dirty="0">
              <a:latin typeface="Courier New" pitchFamily="49" charset="0"/>
              <a:cs typeface="Courier New" pitchFamily="49" charset="0"/>
            </a:endParaRPr>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52</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7" name="TextBox 6"/>
          <p:cNvSpPr txBox="1"/>
          <p:nvPr/>
        </p:nvSpPr>
        <p:spPr>
          <a:xfrm>
            <a:off x="496392" y="1943100"/>
            <a:ext cx="3817071" cy="1200329"/>
          </a:xfrm>
          <a:prstGeom prst="rect">
            <a:avLst/>
          </a:prstGeom>
          <a:solidFill>
            <a:srgbClr val="FFFF00"/>
          </a:solidFill>
        </p:spPr>
        <p:txBody>
          <a:bodyPr wrap="none" rtlCol="0">
            <a:spAutoFit/>
          </a:bodyPr>
          <a:lstStyle/>
          <a:p>
            <a:pPr>
              <a:tabLst>
                <a:tab pos="457200" algn="l"/>
              </a:tabLst>
            </a:pPr>
            <a:r>
              <a:rPr lang="en-US" b="1" dirty="0" smtClean="0">
                <a:latin typeface="Courier New" pitchFamily="49" charset="0"/>
                <a:cs typeface="Courier New" pitchFamily="49" charset="0"/>
              </a:rPr>
              <a:t>for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1,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&lt;= 15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pPr>
              <a:tabLst>
                <a:tab pos="457200" algn="l"/>
              </a:tabLst>
            </a:pPr>
            <a:r>
              <a:rPr lang="en-US" b="1" dirty="0" smtClean="0">
                <a:latin typeface="Courier New" pitchFamily="49" charset="0"/>
                <a:cs typeface="Courier New" pitchFamily="49" charset="0"/>
              </a:rPr>
              <a:t>	{</a:t>
            </a:r>
          </a:p>
          <a:p>
            <a:pPr>
              <a:tabLst>
                <a:tab pos="457200" algn="l"/>
              </a:tabLst>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printif</a:t>
            </a:r>
            <a:r>
              <a:rPr lang="en-US" b="1" dirty="0" smtClean="0">
                <a:latin typeface="Courier New" pitchFamily="49" charset="0"/>
                <a:cs typeface="Courier New" pitchFamily="49" charset="0"/>
              </a:rPr>
              <a:t> (“John Smith”);</a:t>
            </a:r>
            <a:endParaRPr lang="en-US" b="1" dirty="0">
              <a:latin typeface="Courier New" pitchFamily="49" charset="0"/>
              <a:cs typeface="Courier New" pitchFamily="49" charset="0"/>
            </a:endParaRPr>
          </a:p>
          <a:p>
            <a:pPr>
              <a:tabLst>
                <a:tab pos="457200" algn="l"/>
              </a:tabLst>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582191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Looping Zero or More with </a:t>
            </a:r>
            <a:r>
              <a:rPr lang="en-US" dirty="0" smtClean="0">
                <a:latin typeface="Courier New" pitchFamily="49" charset="0"/>
                <a:cs typeface="Courier New" pitchFamily="49" charset="0"/>
              </a:rPr>
              <a:t>While</a:t>
            </a:r>
            <a:endParaRPr lang="en-US" dirty="0"/>
          </a:p>
        </p:txBody>
      </p:sp>
      <p:sp>
        <p:nvSpPr>
          <p:cNvPr id="3" name="Content Placeholder 2"/>
          <p:cNvSpPr>
            <a:spLocks noGrp="1"/>
          </p:cNvSpPr>
          <p:nvPr>
            <p:ph idx="1"/>
          </p:nvPr>
        </p:nvSpPr>
        <p:spPr/>
        <p:txBody>
          <a:bodyPr/>
          <a:lstStyle/>
          <a:p>
            <a:pPr>
              <a:lnSpc>
                <a:spcPct val="90000"/>
              </a:lnSpc>
            </a:pPr>
            <a:r>
              <a:rPr lang="en-US" dirty="0"/>
              <a:t>Loop control variable: determines whether a loop will continue to execute</a:t>
            </a:r>
          </a:p>
          <a:p>
            <a:pPr>
              <a:lnSpc>
                <a:spcPct val="90000"/>
              </a:lnSpc>
            </a:pPr>
            <a:r>
              <a:rPr lang="en-US" dirty="0"/>
              <a:t>Sentinel value: a limit or ending value to compare with the loop control variable</a:t>
            </a:r>
          </a:p>
          <a:p>
            <a:pPr>
              <a:lnSpc>
                <a:spcPct val="90000"/>
              </a:lnSpc>
            </a:pPr>
            <a:r>
              <a:rPr lang="en-US" dirty="0"/>
              <a:t>Loop body: statements inside the loop that are executed repetitively</a:t>
            </a:r>
          </a:p>
          <a:p>
            <a:pPr>
              <a:lnSpc>
                <a:spcPct val="90000"/>
              </a:lnSpc>
            </a:pPr>
            <a:r>
              <a:rPr lang="en-US" dirty="0"/>
              <a:t>Once the loop body is entered, the entire loop body must execute</a:t>
            </a:r>
          </a:p>
          <a:p>
            <a:pPr>
              <a:lnSpc>
                <a:spcPct val="90000"/>
              </a:lnSpc>
            </a:pPr>
            <a:r>
              <a:rPr lang="en-US" dirty="0"/>
              <a:t>Can exit from a structured loop only at the comparison test of the loop control variable</a:t>
            </a:r>
          </a:p>
          <a:p>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53</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3476372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sz="3600" b="1"/>
              <a:t>Using a </a:t>
            </a:r>
            <a:r>
              <a:rPr lang="en-US" sz="3600" b="1">
                <a:latin typeface="Courier New" pitchFamily="49" charset="0"/>
              </a:rPr>
              <a:t>while</a:t>
            </a:r>
            <a:r>
              <a:rPr lang="en-US" sz="3600" b="1"/>
              <a:t> Loop with a Loop Control Variable</a:t>
            </a:r>
          </a:p>
        </p:txBody>
      </p:sp>
      <p:sp>
        <p:nvSpPr>
          <p:cNvPr id="6" name="Slide Number Placeholder 5"/>
          <p:cNvSpPr>
            <a:spLocks noGrp="1"/>
          </p:cNvSpPr>
          <p:nvPr>
            <p:ph type="sldNum" sz="quarter" idx="11"/>
          </p:nvPr>
        </p:nvSpPr>
        <p:spPr/>
        <p:txBody>
          <a:bodyPr/>
          <a:lstStyle/>
          <a:p>
            <a:fld id="{48C9A538-6F7C-4C6E-A55F-ABF94DDD1B59}" type="slidenum">
              <a:rPr lang="en-US"/>
              <a:pPr/>
              <a:t>54</a:t>
            </a:fld>
            <a:endParaRPr lang="en-US"/>
          </a:p>
        </p:txBody>
      </p:sp>
      <p:graphicFrame>
        <p:nvGraphicFramePr>
          <p:cNvPr id="300042" name="Object 10"/>
          <p:cNvGraphicFramePr>
            <a:graphicFrameLocks noChangeAspect="1"/>
          </p:cNvGraphicFramePr>
          <p:nvPr>
            <p:ph idx="4294967295"/>
            <p:extLst>
              <p:ext uri="{D42A27DB-BD31-4B8C-83A1-F6EECF244321}">
                <p14:modId xmlns:p14="http://schemas.microsoft.com/office/powerpoint/2010/main" val="1769994480"/>
              </p:ext>
            </p:extLst>
          </p:nvPr>
        </p:nvGraphicFramePr>
        <p:xfrm>
          <a:off x="468630" y="1905000"/>
          <a:ext cx="4913313" cy="4192588"/>
        </p:xfrm>
        <a:graphic>
          <a:graphicData uri="http://schemas.openxmlformats.org/presentationml/2006/ole">
            <mc:AlternateContent xmlns:mc="http://schemas.openxmlformats.org/markup-compatibility/2006">
              <mc:Choice xmlns:v="urn:schemas-microsoft-com:vml" Requires="v">
                <p:oleObj spid="_x0000_s7175" name="Visio" r:id="rId4" imgW="3692187" imgH="3151876" progId="Visio.Drawing.11">
                  <p:embed/>
                </p:oleObj>
              </mc:Choice>
              <mc:Fallback>
                <p:oleObj name="Visio" r:id="rId4" imgW="3692187" imgH="3151876" progId="Visio.Drawing.11">
                  <p:embed/>
                  <p:pic>
                    <p:nvPicPr>
                      <p:cNvPr id="0" name=""/>
                      <p:cNvPicPr>
                        <a:picLocks noChangeAspect="1" noChangeArrowheads="1"/>
                      </p:cNvPicPr>
                      <p:nvPr/>
                    </p:nvPicPr>
                    <p:blipFill>
                      <a:blip r:embed="rId5"/>
                      <a:srcRect/>
                      <a:stretch>
                        <a:fillRect/>
                      </a:stretch>
                    </p:blipFill>
                    <p:spPr bwMode="auto">
                      <a:xfrm>
                        <a:off x="468630" y="1905000"/>
                        <a:ext cx="4913313"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5097780" y="2251710"/>
            <a:ext cx="3217547" cy="1477328"/>
          </a:xfrm>
          <a:prstGeom prst="rect">
            <a:avLst/>
          </a:prstGeom>
          <a:solidFill>
            <a:srgbClr val="FFFF00"/>
          </a:solidFill>
        </p:spPr>
        <p:txBody>
          <a:bodyPr wrap="none" rtlCol="0">
            <a:spAutoFit/>
          </a:bodyPr>
          <a:lstStyle/>
          <a:p>
            <a:r>
              <a:rPr lang="en-US" b="1" dirty="0">
                <a:solidFill>
                  <a:srgbClr val="222222"/>
                </a:solidFill>
                <a:latin typeface="Courier New" pitchFamily="49" charset="0"/>
                <a:cs typeface="Courier New" pitchFamily="49" charset="0"/>
              </a:rPr>
              <a:t>Rep = 1</a:t>
            </a:r>
          </a:p>
          <a:p>
            <a:r>
              <a:rPr lang="en-US" b="1" dirty="0">
                <a:solidFill>
                  <a:srgbClr val="222222"/>
                </a:solidFill>
                <a:latin typeface="Courier New" pitchFamily="49" charset="0"/>
                <a:cs typeface="Courier New" pitchFamily="49" charset="0"/>
              </a:rPr>
              <a:t>While rep &lt; 5</a:t>
            </a:r>
          </a:p>
          <a:p>
            <a:r>
              <a:rPr lang="en-US" b="1" dirty="0">
                <a:solidFill>
                  <a:srgbClr val="222222"/>
                </a:solidFill>
                <a:latin typeface="Courier New" pitchFamily="49" charset="0"/>
                <a:cs typeface="Courier New" pitchFamily="49" charset="0"/>
              </a:rPr>
              <a:t>    print = “Warning!”</a:t>
            </a:r>
          </a:p>
          <a:p>
            <a:r>
              <a:rPr lang="en-US" b="1" dirty="0">
                <a:solidFill>
                  <a:srgbClr val="222222"/>
                </a:solidFill>
                <a:latin typeface="Courier New" pitchFamily="49" charset="0"/>
                <a:cs typeface="Courier New" pitchFamily="49" charset="0"/>
              </a:rPr>
              <a:t>    rep = rep + 1</a:t>
            </a:r>
          </a:p>
          <a:p>
            <a:r>
              <a:rPr lang="en-US" b="1" dirty="0" err="1" smtClean="0">
                <a:solidFill>
                  <a:srgbClr val="222222"/>
                </a:solidFill>
                <a:latin typeface="Courier New" pitchFamily="49" charset="0"/>
                <a:cs typeface="Courier New" pitchFamily="49" charset="0"/>
              </a:rPr>
              <a:t>endwhile</a:t>
            </a:r>
            <a:endParaRPr lang="en-US" b="1" dirty="0">
              <a:solidFill>
                <a:srgbClr val="222222"/>
              </a:solidFill>
              <a:latin typeface="Courier New" pitchFamily="49" charset="0"/>
              <a:cs typeface="Courier New" pitchFamily="49" charset="0"/>
            </a:endParaRPr>
          </a:p>
        </p:txBody>
      </p:sp>
    </p:spTree>
    <p:extLst>
      <p:ext uri="{BB962C8B-B14F-4D97-AF65-F5344CB8AC3E}">
        <p14:creationId xmlns:p14="http://schemas.microsoft.com/office/powerpoint/2010/main" val="182637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Using the </a:t>
            </a:r>
            <a:r>
              <a:rPr lang="en-US" sz="3200" dirty="0">
                <a:latin typeface="Courier New" pitchFamily="49" charset="0"/>
                <a:cs typeface="Courier New" pitchFamily="49" charset="0"/>
              </a:rPr>
              <a:t>do while </a:t>
            </a:r>
            <a:r>
              <a:rPr lang="en-US" sz="3200" dirty="0"/>
              <a:t>and </a:t>
            </a:r>
            <a:r>
              <a:rPr lang="en-US" sz="3200" dirty="0">
                <a:latin typeface="Courier New" pitchFamily="49" charset="0"/>
                <a:cs typeface="Courier New" pitchFamily="49" charset="0"/>
              </a:rPr>
              <a:t>do until </a:t>
            </a:r>
            <a:r>
              <a:rPr lang="en-US" sz="3200" dirty="0" smtClean="0"/>
              <a:t>Loops</a:t>
            </a:r>
            <a:endParaRPr lang="en-US" sz="3200" dirty="0"/>
          </a:p>
        </p:txBody>
      </p:sp>
      <p:sp>
        <p:nvSpPr>
          <p:cNvPr id="6" name="Content Placeholder 5"/>
          <p:cNvSpPr>
            <a:spLocks noGrp="1"/>
          </p:cNvSpPr>
          <p:nvPr>
            <p:ph idx="1"/>
          </p:nvPr>
        </p:nvSpPr>
        <p:spPr/>
        <p:txBody>
          <a:bodyPr/>
          <a:lstStyle/>
          <a:p>
            <a:r>
              <a:rPr lang="en-US" dirty="0"/>
              <a:t>With a pretest loop (for or while), the loop body may never execute</a:t>
            </a:r>
          </a:p>
          <a:p>
            <a:r>
              <a:rPr lang="en-US" dirty="0"/>
              <a:t>With a posttest loop, the loop body is always executed at least once</a:t>
            </a:r>
          </a:p>
          <a:p>
            <a:r>
              <a:rPr lang="en-US" dirty="0">
                <a:latin typeface="Courier New" pitchFamily="49" charset="0"/>
                <a:cs typeface="Courier New" pitchFamily="49" charset="0"/>
              </a:rPr>
              <a:t>do while </a:t>
            </a:r>
            <a:r>
              <a:rPr lang="en-US" dirty="0"/>
              <a:t>loop continues to execute as long as the condition remains true</a:t>
            </a:r>
          </a:p>
          <a:p>
            <a:r>
              <a:rPr lang="en-US" dirty="0">
                <a:latin typeface="Courier New" pitchFamily="49" charset="0"/>
                <a:cs typeface="Courier New" pitchFamily="49" charset="0"/>
              </a:rPr>
              <a:t>do until </a:t>
            </a:r>
            <a:r>
              <a:rPr lang="en-US" dirty="0"/>
              <a:t>loop continues to execute as long as the condition remains false</a:t>
            </a:r>
          </a:p>
          <a:p>
            <a:endParaRPr lang="en-US" dirty="0"/>
          </a:p>
          <a:p>
            <a:endParaRPr lang="en-US" dirty="0"/>
          </a:p>
        </p:txBody>
      </p:sp>
      <p:sp>
        <p:nvSpPr>
          <p:cNvPr id="5" name="Slide Number Placeholder 3"/>
          <p:cNvSpPr>
            <a:spLocks noGrp="1"/>
          </p:cNvSpPr>
          <p:nvPr>
            <p:ph type="sldNum" sz="quarter" idx="14"/>
          </p:nvPr>
        </p:nvSpPr>
        <p:spPr/>
        <p:txBody>
          <a:bodyPr/>
          <a:lstStyle/>
          <a:p>
            <a:fld id="{699FB6A0-AFD2-41C1-9428-E1D35F6F0CCB}" type="slidenum">
              <a:rPr lang="en-US"/>
              <a:pPr/>
              <a:t>55</a:t>
            </a:fld>
            <a:endParaRPr lang="en-US"/>
          </a:p>
        </p:txBody>
      </p:sp>
      <p:sp>
        <p:nvSpPr>
          <p:cNvPr id="340998" name="Rectangle 6"/>
          <p:cNvSpPr>
            <a:spLocks noChangeArrowheads="1"/>
          </p:cNvSpPr>
          <p:nvPr/>
        </p:nvSpPr>
        <p:spPr bwMode="auto">
          <a:xfrm>
            <a:off x="533400" y="8382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200" b="1" dirty="0">
              <a:solidFill>
                <a:schemeClr val="tx2"/>
              </a:solidFill>
              <a:effectLst>
                <a:outerShdw blurRad="38100" dist="38100" dir="2700000" algn="tl">
                  <a:srgbClr val="000000"/>
                </a:outerShdw>
              </a:effectLst>
              <a:latin typeface="Tahoma" pitchFamily="34" charset="0"/>
            </a:endParaRPr>
          </a:p>
        </p:txBody>
      </p:sp>
      <p:sp>
        <p:nvSpPr>
          <p:cNvPr id="340999" name="Rectangle 7"/>
          <p:cNvSpPr>
            <a:spLocks noChangeArrowheads="1"/>
          </p:cNvSpPr>
          <p:nvPr/>
        </p:nvSpPr>
        <p:spPr bwMode="auto">
          <a:xfrm>
            <a:off x="304800" y="1905000"/>
            <a:ext cx="8458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5000"/>
              <a:buFont typeface="Wingdings" pitchFamily="2" charset="2"/>
              <a:buChar char="n"/>
            </a:pPr>
            <a:endParaRPr lang="en-US" sz="2800" b="1" dirty="0">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1403350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a:t>
            </a:r>
            <a:r>
              <a:rPr lang="en-US" dirty="0">
                <a:latin typeface="Courier New" pitchFamily="49" charset="0"/>
                <a:cs typeface="Courier New" pitchFamily="49" charset="0"/>
              </a:rPr>
              <a:t>do while </a:t>
            </a:r>
            <a:r>
              <a:rPr lang="en-US" dirty="0" smtClean="0"/>
              <a:t>Loop</a:t>
            </a:r>
            <a:endParaRPr lang="en-US" dirty="0"/>
          </a:p>
        </p:txBody>
      </p:sp>
      <p:sp>
        <p:nvSpPr>
          <p:cNvPr id="6" name="Slide Number Placeholder 3"/>
          <p:cNvSpPr>
            <a:spLocks noGrp="1"/>
          </p:cNvSpPr>
          <p:nvPr>
            <p:ph type="sldNum" sz="quarter" idx="11"/>
          </p:nvPr>
        </p:nvSpPr>
        <p:spPr/>
        <p:txBody>
          <a:bodyPr/>
          <a:lstStyle/>
          <a:p>
            <a:fld id="{AB92F464-3BCD-422C-B8F6-37B365DF5DD2}" type="slidenum">
              <a:rPr lang="en-US"/>
              <a:pPr/>
              <a:t>56</a:t>
            </a:fld>
            <a:endParaRPr lang="en-US"/>
          </a:p>
        </p:txBody>
      </p:sp>
      <p:sp>
        <p:nvSpPr>
          <p:cNvPr id="342021" name="Rectangle 5"/>
          <p:cNvSpPr>
            <a:spLocks noChangeArrowheads="1"/>
          </p:cNvSpPr>
          <p:nvPr/>
        </p:nvSpPr>
        <p:spPr bwMode="auto">
          <a:xfrm>
            <a:off x="533400" y="762000"/>
            <a:ext cx="807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200" b="1" dirty="0">
              <a:solidFill>
                <a:schemeClr val="tx2"/>
              </a:solidFill>
              <a:effectLst>
                <a:outerShdw blurRad="38100" dist="38100" dir="2700000" algn="tl">
                  <a:srgbClr val="000000"/>
                </a:outerShdw>
              </a:effectLst>
              <a:latin typeface="Tahoma" pitchFamily="34" charset="0"/>
            </a:endParaRPr>
          </a:p>
        </p:txBody>
      </p:sp>
      <p:graphicFrame>
        <p:nvGraphicFramePr>
          <p:cNvPr id="342024" name="Object 8"/>
          <p:cNvGraphicFramePr>
            <a:graphicFrameLocks noChangeAspect="1"/>
          </p:cNvGraphicFramePr>
          <p:nvPr>
            <p:extLst>
              <p:ext uri="{D42A27DB-BD31-4B8C-83A1-F6EECF244321}">
                <p14:modId xmlns:p14="http://schemas.microsoft.com/office/powerpoint/2010/main" val="2214087709"/>
              </p:ext>
            </p:extLst>
          </p:nvPr>
        </p:nvGraphicFramePr>
        <p:xfrm>
          <a:off x="727710" y="1832610"/>
          <a:ext cx="2990850" cy="4495800"/>
        </p:xfrm>
        <a:graphic>
          <a:graphicData uri="http://schemas.openxmlformats.org/presentationml/2006/ole">
            <mc:AlternateContent xmlns:mc="http://schemas.openxmlformats.org/markup-compatibility/2006">
              <mc:Choice xmlns:v="urn:schemas-microsoft-com:vml" Requires="v">
                <p:oleObj spid="_x0000_s8195" name="Visio" r:id="rId4" imgW="4564974" imgH="6596781" progId="Visio.Drawing.11">
                  <p:embed/>
                </p:oleObj>
              </mc:Choice>
              <mc:Fallback>
                <p:oleObj name="Visio" r:id="rId4" imgW="4564974" imgH="6596781" progId="Visio.Drawing.11">
                  <p:embed/>
                  <p:pic>
                    <p:nvPicPr>
                      <p:cNvPr id="0" name=""/>
                      <p:cNvPicPr>
                        <a:picLocks noChangeAspect="1" noChangeArrowheads="1"/>
                      </p:cNvPicPr>
                      <p:nvPr/>
                    </p:nvPicPr>
                    <p:blipFill>
                      <a:blip r:embed="rId5"/>
                      <a:srcRect/>
                      <a:stretch>
                        <a:fillRect/>
                      </a:stretch>
                    </p:blipFill>
                    <p:spPr bwMode="auto">
                      <a:xfrm>
                        <a:off x="727710" y="1832610"/>
                        <a:ext cx="29908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2025" name="Rectangle 9"/>
          <p:cNvSpPr>
            <a:spLocks noChangeArrowheads="1"/>
          </p:cNvSpPr>
          <p:nvPr/>
        </p:nvSpPr>
        <p:spPr bwMode="auto">
          <a:xfrm>
            <a:off x="2880360" y="1786890"/>
            <a:ext cx="6046470" cy="2373630"/>
          </a:xfrm>
          <a:prstGeom prst="rect">
            <a:avLst/>
          </a:prstGeom>
          <a:solidFill>
            <a:srgbClr val="FFFF00">
              <a:alpha val="75000"/>
            </a:srgbClr>
          </a:solidFill>
          <a:ln w="9525">
            <a:noFill/>
            <a:miter lim="800000"/>
            <a:headEnd/>
            <a:tailEnd/>
          </a:ln>
          <a:effectLst/>
        </p:spPr>
        <p:txBody>
          <a:bodyPr wrap="none"/>
          <a:lstStyle/>
          <a:p>
            <a:r>
              <a:rPr lang="en-US" sz="1400" b="1" dirty="0" err="1">
                <a:solidFill>
                  <a:srgbClr val="222222"/>
                </a:solidFill>
                <a:latin typeface="Courier New" pitchFamily="49" charset="0"/>
                <a:cs typeface="Courier New" pitchFamily="49" charset="0"/>
              </a:rPr>
              <a:t>createLabels</a:t>
            </a:r>
            <a:endParaRPr lang="en-US" sz="1400" b="1" dirty="0">
              <a:solidFill>
                <a:srgbClr val="222222"/>
              </a:solidFill>
              <a:latin typeface="Courier New" pitchFamily="49" charset="0"/>
              <a:cs typeface="Courier New" pitchFamily="49" charset="0"/>
            </a:endParaRPr>
          </a:p>
          <a:p>
            <a:r>
              <a:rPr lang="en-US" sz="1400" b="1" dirty="0">
                <a:solidFill>
                  <a:srgbClr val="222222"/>
                </a:solidFill>
                <a:latin typeface="Courier New" pitchFamily="49" charset="0"/>
                <a:cs typeface="Courier New" pitchFamily="49" charset="0"/>
              </a:rPr>
              <a:t>   </a:t>
            </a:r>
            <a:r>
              <a:rPr lang="en-US" sz="1400" b="1" dirty="0" err="1">
                <a:solidFill>
                  <a:srgbClr val="222222"/>
                </a:solidFill>
                <a:latin typeface="Courier New" pitchFamily="49" charset="0"/>
                <a:cs typeface="Courier New" pitchFamily="49" charset="0"/>
              </a:rPr>
              <a:t>labelCounter</a:t>
            </a:r>
            <a:r>
              <a:rPr lang="en-US" sz="1400" b="1" dirty="0">
                <a:solidFill>
                  <a:srgbClr val="222222"/>
                </a:solidFill>
                <a:latin typeface="Courier New" pitchFamily="49" charset="0"/>
                <a:cs typeface="Courier New" pitchFamily="49" charset="0"/>
              </a:rPr>
              <a:t> = 0</a:t>
            </a:r>
          </a:p>
          <a:p>
            <a:r>
              <a:rPr lang="en-US" sz="1400" b="1" dirty="0">
                <a:solidFill>
                  <a:srgbClr val="222222"/>
                </a:solidFill>
                <a:latin typeface="Courier New" pitchFamily="49" charset="0"/>
                <a:cs typeface="Courier New" pitchFamily="49" charset="0"/>
              </a:rPr>
              <a:t>   </a:t>
            </a:r>
            <a:r>
              <a:rPr lang="en-US" sz="1400" b="1" dirty="0" err="1">
                <a:solidFill>
                  <a:srgbClr val="222222"/>
                </a:solidFill>
                <a:latin typeface="Courier New" pitchFamily="49" charset="0"/>
                <a:cs typeface="Courier New" pitchFamily="49" charset="0"/>
              </a:rPr>
              <a:t>labelToPrint</a:t>
            </a:r>
            <a:r>
              <a:rPr lang="en-US" sz="1400" b="1" dirty="0">
                <a:solidFill>
                  <a:srgbClr val="222222"/>
                </a:solidFill>
                <a:latin typeface="Courier New" pitchFamily="49" charset="0"/>
                <a:cs typeface="Courier New" pitchFamily="49" charset="0"/>
              </a:rPr>
              <a:t> = </a:t>
            </a:r>
            <a:r>
              <a:rPr lang="en-US" sz="1400" b="1" dirty="0" err="1">
                <a:solidFill>
                  <a:srgbClr val="222222"/>
                </a:solidFill>
                <a:latin typeface="Courier New" pitchFamily="49" charset="0"/>
                <a:cs typeface="Courier New" pitchFamily="49" charset="0"/>
              </a:rPr>
              <a:t>inLastProduction</a:t>
            </a:r>
            <a:r>
              <a:rPr lang="en-US" sz="1400" b="1" dirty="0">
                <a:solidFill>
                  <a:srgbClr val="222222"/>
                </a:solidFill>
                <a:latin typeface="Courier New" pitchFamily="49" charset="0"/>
                <a:cs typeface="Courier New" pitchFamily="49" charset="0"/>
              </a:rPr>
              <a:t> * 1.1</a:t>
            </a:r>
          </a:p>
          <a:p>
            <a:r>
              <a:rPr lang="en-US" sz="1400" b="1" dirty="0">
                <a:solidFill>
                  <a:srgbClr val="222222"/>
                </a:solidFill>
                <a:latin typeface="Courier New" pitchFamily="49" charset="0"/>
                <a:cs typeface="Courier New" pitchFamily="49" charset="0"/>
              </a:rPr>
              <a:t>   print </a:t>
            </a:r>
            <a:r>
              <a:rPr lang="en-US" sz="1400" b="1" dirty="0" err="1">
                <a:solidFill>
                  <a:srgbClr val="222222"/>
                </a:solidFill>
                <a:latin typeface="Courier New" pitchFamily="49" charset="0"/>
                <a:cs typeface="Courier New" pitchFamily="49" charset="0"/>
              </a:rPr>
              <a:t>labelLine</a:t>
            </a:r>
            <a:r>
              <a:rPr lang="en-US" sz="1400" b="1" dirty="0">
                <a:solidFill>
                  <a:srgbClr val="222222"/>
                </a:solidFill>
                <a:latin typeface="Courier New" pitchFamily="49" charset="0"/>
                <a:cs typeface="Courier New" pitchFamily="49" charset="0"/>
              </a:rPr>
              <a:t>, </a:t>
            </a:r>
            <a:r>
              <a:rPr lang="en-US" sz="1400" b="1" dirty="0" err="1">
                <a:solidFill>
                  <a:srgbClr val="222222"/>
                </a:solidFill>
                <a:latin typeface="Courier New" pitchFamily="49" charset="0"/>
                <a:cs typeface="Courier New" pitchFamily="49" charset="0"/>
              </a:rPr>
              <a:t>inFirst</a:t>
            </a:r>
            <a:r>
              <a:rPr lang="en-US" sz="1400" b="1" dirty="0">
                <a:solidFill>
                  <a:srgbClr val="222222"/>
                </a:solidFill>
                <a:latin typeface="Courier New" pitchFamily="49" charset="0"/>
                <a:cs typeface="Courier New" pitchFamily="49" charset="0"/>
              </a:rPr>
              <a:t> Name</a:t>
            </a:r>
          </a:p>
          <a:p>
            <a:r>
              <a:rPr lang="en-US" sz="1400" b="1" dirty="0">
                <a:solidFill>
                  <a:srgbClr val="222222"/>
                </a:solidFill>
                <a:latin typeface="Courier New" pitchFamily="49" charset="0"/>
                <a:cs typeface="Courier New" pitchFamily="49" charset="0"/>
              </a:rPr>
              <a:t>   while </a:t>
            </a:r>
            <a:r>
              <a:rPr lang="en-US" sz="1400" b="1" dirty="0" err="1">
                <a:solidFill>
                  <a:srgbClr val="222222"/>
                </a:solidFill>
                <a:latin typeface="Courier New" pitchFamily="49" charset="0"/>
                <a:cs typeface="Courier New" pitchFamily="49" charset="0"/>
              </a:rPr>
              <a:t>labelCounter</a:t>
            </a:r>
            <a:r>
              <a:rPr lang="en-US" sz="1400" b="1" dirty="0">
                <a:solidFill>
                  <a:srgbClr val="222222"/>
                </a:solidFill>
                <a:latin typeface="Courier New" pitchFamily="49" charset="0"/>
                <a:cs typeface="Courier New" pitchFamily="49" charset="0"/>
              </a:rPr>
              <a:t> &lt; </a:t>
            </a:r>
            <a:r>
              <a:rPr lang="en-US" sz="1400" b="1" dirty="0" err="1">
                <a:solidFill>
                  <a:srgbClr val="222222"/>
                </a:solidFill>
                <a:latin typeface="Courier New" pitchFamily="49" charset="0"/>
                <a:cs typeface="Courier New" pitchFamily="49" charset="0"/>
              </a:rPr>
              <a:t>labelsToPrint</a:t>
            </a:r>
            <a:endParaRPr lang="en-US" sz="1400" b="1" dirty="0">
              <a:solidFill>
                <a:srgbClr val="222222"/>
              </a:solidFill>
              <a:latin typeface="Courier New" pitchFamily="49" charset="0"/>
              <a:cs typeface="Courier New" pitchFamily="49" charset="0"/>
            </a:endParaRPr>
          </a:p>
          <a:p>
            <a:r>
              <a:rPr lang="en-US" sz="1400" b="1" dirty="0">
                <a:solidFill>
                  <a:srgbClr val="222222"/>
                </a:solidFill>
                <a:latin typeface="Courier New" pitchFamily="49" charset="0"/>
                <a:cs typeface="Courier New" pitchFamily="49" charset="0"/>
              </a:rPr>
              <a:t>	print </a:t>
            </a:r>
            <a:r>
              <a:rPr lang="en-US" sz="1400" b="1" dirty="0" err="1">
                <a:solidFill>
                  <a:srgbClr val="222222"/>
                </a:solidFill>
                <a:latin typeface="Courier New" pitchFamily="49" charset="0"/>
                <a:cs typeface="Courier New" pitchFamily="49" charset="0"/>
              </a:rPr>
              <a:t>labelLine</a:t>
            </a:r>
            <a:r>
              <a:rPr lang="en-US" sz="1400" b="1" dirty="0">
                <a:solidFill>
                  <a:srgbClr val="222222"/>
                </a:solidFill>
                <a:latin typeface="Courier New" pitchFamily="49" charset="0"/>
                <a:cs typeface="Courier New" pitchFamily="49" charset="0"/>
              </a:rPr>
              <a:t>, </a:t>
            </a:r>
            <a:r>
              <a:rPr lang="en-US" sz="1400" b="1" dirty="0" err="1">
                <a:solidFill>
                  <a:srgbClr val="222222"/>
                </a:solidFill>
                <a:latin typeface="Courier New" pitchFamily="49" charset="0"/>
                <a:cs typeface="Courier New" pitchFamily="49" charset="0"/>
              </a:rPr>
              <a:t>inFirst</a:t>
            </a:r>
            <a:r>
              <a:rPr lang="en-US" sz="1400" b="1" dirty="0">
                <a:solidFill>
                  <a:srgbClr val="222222"/>
                </a:solidFill>
                <a:latin typeface="Courier New" pitchFamily="49" charset="0"/>
                <a:cs typeface="Courier New" pitchFamily="49" charset="0"/>
              </a:rPr>
              <a:t> Name</a:t>
            </a:r>
          </a:p>
          <a:p>
            <a:r>
              <a:rPr lang="en-US" sz="1400" b="1" dirty="0">
                <a:solidFill>
                  <a:srgbClr val="222222"/>
                </a:solidFill>
                <a:latin typeface="Courier New" pitchFamily="49" charset="0"/>
                <a:cs typeface="Courier New" pitchFamily="49" charset="0"/>
              </a:rPr>
              <a:t>                </a:t>
            </a:r>
            <a:r>
              <a:rPr lang="en-US" sz="1400" b="1" dirty="0" err="1">
                <a:solidFill>
                  <a:srgbClr val="222222"/>
                </a:solidFill>
                <a:latin typeface="Courier New" pitchFamily="49" charset="0"/>
                <a:cs typeface="Courier New" pitchFamily="49" charset="0"/>
              </a:rPr>
              <a:t>labelCounter</a:t>
            </a:r>
            <a:r>
              <a:rPr lang="en-US" sz="1400" b="1" dirty="0">
                <a:solidFill>
                  <a:srgbClr val="222222"/>
                </a:solidFill>
                <a:latin typeface="Courier New" pitchFamily="49" charset="0"/>
                <a:cs typeface="Courier New" pitchFamily="49" charset="0"/>
              </a:rPr>
              <a:t> = </a:t>
            </a:r>
            <a:r>
              <a:rPr lang="en-US" sz="1400" b="1" dirty="0" err="1">
                <a:solidFill>
                  <a:srgbClr val="222222"/>
                </a:solidFill>
                <a:latin typeface="Courier New" pitchFamily="49" charset="0"/>
                <a:cs typeface="Courier New" pitchFamily="49" charset="0"/>
              </a:rPr>
              <a:t>labelCounter</a:t>
            </a:r>
            <a:r>
              <a:rPr lang="en-US" sz="1400" b="1" dirty="0">
                <a:solidFill>
                  <a:srgbClr val="222222"/>
                </a:solidFill>
                <a:latin typeface="Courier New" pitchFamily="49" charset="0"/>
                <a:cs typeface="Courier New" pitchFamily="49" charset="0"/>
              </a:rPr>
              <a:t> + 1</a:t>
            </a:r>
          </a:p>
          <a:p>
            <a:r>
              <a:rPr lang="en-US" sz="1400" b="1" dirty="0">
                <a:solidFill>
                  <a:srgbClr val="222222"/>
                </a:solidFill>
                <a:latin typeface="Courier New" pitchFamily="49" charset="0"/>
                <a:cs typeface="Courier New" pitchFamily="49" charset="0"/>
              </a:rPr>
              <a:t>    </a:t>
            </a:r>
            <a:r>
              <a:rPr lang="en-US" sz="1400" b="1" dirty="0" err="1">
                <a:solidFill>
                  <a:srgbClr val="222222"/>
                </a:solidFill>
                <a:latin typeface="Courier New" pitchFamily="49" charset="0"/>
                <a:cs typeface="Courier New" pitchFamily="49" charset="0"/>
              </a:rPr>
              <a:t>endwhile</a:t>
            </a:r>
            <a:endParaRPr lang="en-US" sz="1400" b="1" dirty="0">
              <a:solidFill>
                <a:srgbClr val="222222"/>
              </a:solidFill>
              <a:latin typeface="Courier New" pitchFamily="49" charset="0"/>
              <a:cs typeface="Courier New" pitchFamily="49" charset="0"/>
            </a:endParaRPr>
          </a:p>
          <a:p>
            <a:r>
              <a:rPr lang="en-US" sz="1400" b="1" dirty="0">
                <a:solidFill>
                  <a:srgbClr val="222222"/>
                </a:solidFill>
                <a:latin typeface="Courier New" pitchFamily="49" charset="0"/>
                <a:cs typeface="Courier New" pitchFamily="49" charset="0"/>
              </a:rPr>
              <a:t>    read </a:t>
            </a:r>
            <a:r>
              <a:rPr lang="en-US" sz="1400" b="1" dirty="0" err="1">
                <a:solidFill>
                  <a:srgbClr val="222222"/>
                </a:solidFill>
                <a:latin typeface="Courier New" pitchFamily="49" charset="0"/>
                <a:cs typeface="Courier New" pitchFamily="49" charset="0"/>
              </a:rPr>
              <a:t>empRecord</a:t>
            </a:r>
            <a:endParaRPr lang="en-US" sz="1400" b="1" dirty="0">
              <a:solidFill>
                <a:srgbClr val="222222"/>
              </a:solidFill>
              <a:latin typeface="Courier New" pitchFamily="49" charset="0"/>
              <a:cs typeface="Courier New" pitchFamily="49" charset="0"/>
            </a:endParaRPr>
          </a:p>
          <a:p>
            <a:r>
              <a:rPr lang="en-US" sz="1400" b="1" dirty="0">
                <a:solidFill>
                  <a:srgbClr val="222222"/>
                </a:solidFill>
                <a:latin typeface="Courier New" pitchFamily="49" charset="0"/>
                <a:cs typeface="Courier New" pitchFamily="49" charset="0"/>
              </a:rPr>
              <a:t>return</a:t>
            </a:r>
          </a:p>
        </p:txBody>
      </p:sp>
    </p:spTree>
    <p:extLst>
      <p:ext uri="{BB962C8B-B14F-4D97-AF65-F5344CB8AC3E}">
        <p14:creationId xmlns:p14="http://schemas.microsoft.com/office/powerpoint/2010/main" val="3522129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EB1D55-76CD-4956-ADBB-481599435AE3}" type="slidenum">
              <a:rPr lang="en-US"/>
              <a:pPr/>
              <a:t>57</a:t>
            </a:fld>
            <a:endParaRPr lang="en-US"/>
          </a:p>
        </p:txBody>
      </p:sp>
      <p:sp>
        <p:nvSpPr>
          <p:cNvPr id="339970" name="Rectangle 2"/>
          <p:cNvSpPr>
            <a:spLocks noGrp="1" noChangeArrowheads="1"/>
          </p:cNvSpPr>
          <p:nvPr>
            <p:ph type="title"/>
          </p:nvPr>
        </p:nvSpPr>
        <p:spPr>
          <a:xfrm>
            <a:off x="457200" y="838200"/>
            <a:ext cx="8229600" cy="914400"/>
          </a:xfrm>
        </p:spPr>
        <p:txBody>
          <a:bodyPr/>
          <a:lstStyle/>
          <a:p>
            <a:r>
              <a:rPr lang="en-US" sz="3200" b="1" dirty="0"/>
              <a:t>Using the </a:t>
            </a:r>
            <a:r>
              <a:rPr lang="en-US" sz="3200" b="1" dirty="0" smtClean="0">
                <a:latin typeface="Courier New" pitchFamily="49" charset="0"/>
              </a:rPr>
              <a:t>do</a:t>
            </a:r>
            <a:r>
              <a:rPr lang="en-US" sz="3200" b="1" dirty="0" smtClean="0"/>
              <a:t> </a:t>
            </a:r>
            <a:r>
              <a:rPr lang="en-US" sz="3200" b="1" dirty="0">
                <a:latin typeface="Courier New" pitchFamily="49" charset="0"/>
              </a:rPr>
              <a:t>until</a:t>
            </a:r>
            <a:r>
              <a:rPr lang="en-US" sz="3200" b="1" dirty="0"/>
              <a:t> </a:t>
            </a:r>
            <a:r>
              <a:rPr lang="en-US" sz="3200" b="1" dirty="0" smtClean="0"/>
              <a:t>Loop</a:t>
            </a:r>
            <a:endParaRPr lang="en-US" sz="3200" b="1" dirty="0"/>
          </a:p>
        </p:txBody>
      </p:sp>
      <p:graphicFrame>
        <p:nvGraphicFramePr>
          <p:cNvPr id="339973" name="Object 5"/>
          <p:cNvGraphicFramePr>
            <a:graphicFrameLocks noChangeAspect="1"/>
          </p:cNvGraphicFramePr>
          <p:nvPr>
            <p:ph idx="1"/>
            <p:extLst>
              <p:ext uri="{D42A27DB-BD31-4B8C-83A1-F6EECF244321}">
                <p14:modId xmlns:p14="http://schemas.microsoft.com/office/powerpoint/2010/main" val="3396958748"/>
              </p:ext>
            </p:extLst>
          </p:nvPr>
        </p:nvGraphicFramePr>
        <p:xfrm>
          <a:off x="915035" y="1558290"/>
          <a:ext cx="1069975" cy="4724400"/>
        </p:xfrm>
        <a:graphic>
          <a:graphicData uri="http://schemas.openxmlformats.org/presentationml/2006/ole">
            <mc:AlternateContent xmlns:mc="http://schemas.openxmlformats.org/markup-compatibility/2006">
              <mc:Choice xmlns:v="urn:schemas-microsoft-com:vml" Requires="v">
                <p:oleObj spid="_x0000_s9222" name="Visio" r:id="rId4" imgW="1714500" imgH="7570218" progId="Visio.Drawing.11">
                  <p:embed/>
                </p:oleObj>
              </mc:Choice>
              <mc:Fallback>
                <p:oleObj name="Visio" r:id="rId4" imgW="1714500" imgH="7570218" progId="Visio.Drawing.11">
                  <p:embed/>
                  <p:pic>
                    <p:nvPicPr>
                      <p:cNvPr id="0" name=""/>
                      <p:cNvPicPr>
                        <a:picLocks noChangeAspect="1" noChangeArrowheads="1"/>
                      </p:cNvPicPr>
                      <p:nvPr/>
                    </p:nvPicPr>
                    <p:blipFill>
                      <a:blip r:embed="rId5"/>
                      <a:srcRect/>
                      <a:stretch>
                        <a:fillRect/>
                      </a:stretch>
                    </p:blipFill>
                    <p:spPr bwMode="auto">
                      <a:xfrm>
                        <a:off x="915035" y="1558290"/>
                        <a:ext cx="10699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9975" name="Rectangle 7"/>
          <p:cNvSpPr>
            <a:spLocks noChangeArrowheads="1"/>
          </p:cNvSpPr>
          <p:nvPr/>
        </p:nvSpPr>
        <p:spPr bwMode="auto">
          <a:xfrm>
            <a:off x="2457450" y="2247900"/>
            <a:ext cx="5257800" cy="2072640"/>
          </a:xfrm>
          <a:prstGeom prst="rect">
            <a:avLst/>
          </a:prstGeom>
          <a:solidFill>
            <a:srgbClr val="FFFF00">
              <a:alpha val="75000"/>
            </a:srgbClr>
          </a:solidFill>
          <a:ln w="9525">
            <a:noFill/>
            <a:miter lim="800000"/>
            <a:headEnd/>
            <a:tailEnd/>
          </a:ln>
          <a:effectLst/>
        </p:spPr>
        <p:txBody>
          <a:bodyPr wrap="none"/>
          <a:lstStyle/>
          <a:p>
            <a:r>
              <a:rPr lang="en-US" sz="1400" b="1">
                <a:solidFill>
                  <a:srgbClr val="222222"/>
                </a:solidFill>
                <a:latin typeface="Courier New" pitchFamily="49" charset="0"/>
                <a:cs typeface="Courier New" pitchFamily="49" charset="0"/>
              </a:rPr>
              <a:t>createLabels</a:t>
            </a:r>
          </a:p>
          <a:p>
            <a:r>
              <a:rPr lang="en-US" sz="1400" b="1">
                <a:solidFill>
                  <a:srgbClr val="222222"/>
                </a:solidFill>
                <a:latin typeface="Courier New" pitchFamily="49" charset="0"/>
                <a:cs typeface="Courier New" pitchFamily="49" charset="0"/>
              </a:rPr>
              <a:t>   labelCounter = 0</a:t>
            </a:r>
          </a:p>
          <a:p>
            <a:r>
              <a:rPr lang="en-US" sz="1400" b="1">
                <a:solidFill>
                  <a:srgbClr val="222222"/>
                </a:solidFill>
                <a:latin typeface="Courier New" pitchFamily="49" charset="0"/>
                <a:cs typeface="Courier New" pitchFamily="49" charset="0"/>
              </a:rPr>
              <a:t>   labelToPrint = inLastProduction * 1.1</a:t>
            </a:r>
          </a:p>
          <a:p>
            <a:r>
              <a:rPr lang="en-US" sz="1400" b="1">
                <a:solidFill>
                  <a:srgbClr val="222222"/>
                </a:solidFill>
                <a:latin typeface="Courier New" pitchFamily="49" charset="0"/>
                <a:cs typeface="Courier New" pitchFamily="49" charset="0"/>
              </a:rPr>
              <a:t>   do</a:t>
            </a:r>
          </a:p>
          <a:p>
            <a:r>
              <a:rPr lang="en-US" sz="1400" b="1">
                <a:solidFill>
                  <a:srgbClr val="222222"/>
                </a:solidFill>
                <a:latin typeface="Courier New" pitchFamily="49" charset="0"/>
                <a:cs typeface="Courier New" pitchFamily="49" charset="0"/>
              </a:rPr>
              <a:t>	print labelLine, inFirst Name</a:t>
            </a:r>
          </a:p>
          <a:p>
            <a:r>
              <a:rPr lang="en-US" sz="1400" b="1">
                <a:solidFill>
                  <a:srgbClr val="222222"/>
                </a:solidFill>
                <a:latin typeface="Courier New" pitchFamily="49" charset="0"/>
                <a:cs typeface="Courier New" pitchFamily="49" charset="0"/>
              </a:rPr>
              <a:t>                labelCounter = labelCounter + 1</a:t>
            </a:r>
          </a:p>
          <a:p>
            <a:r>
              <a:rPr lang="en-US" sz="1400" b="1">
                <a:solidFill>
                  <a:srgbClr val="222222"/>
                </a:solidFill>
                <a:latin typeface="Courier New" pitchFamily="49" charset="0"/>
                <a:cs typeface="Courier New" pitchFamily="49" charset="0"/>
              </a:rPr>
              <a:t>    until labelCounter &gt; labelToPrint</a:t>
            </a:r>
          </a:p>
          <a:p>
            <a:r>
              <a:rPr lang="en-US" sz="1400" b="1">
                <a:solidFill>
                  <a:srgbClr val="222222"/>
                </a:solidFill>
                <a:latin typeface="Courier New" pitchFamily="49" charset="0"/>
                <a:cs typeface="Courier New" pitchFamily="49" charset="0"/>
              </a:rPr>
              <a:t>    read empRecord</a:t>
            </a:r>
          </a:p>
          <a:p>
            <a:r>
              <a:rPr lang="en-US" sz="1400" b="1">
                <a:solidFill>
                  <a:srgbClr val="222222"/>
                </a:solidFill>
                <a:latin typeface="Courier New" pitchFamily="49" charset="0"/>
                <a:cs typeface="Courier New" pitchFamily="49" charset="0"/>
              </a:rPr>
              <a:t>return</a:t>
            </a:r>
          </a:p>
        </p:txBody>
      </p:sp>
    </p:spTree>
    <p:extLst>
      <p:ext uri="{BB962C8B-B14F-4D97-AF65-F5344CB8AC3E}">
        <p14:creationId xmlns:p14="http://schemas.microsoft.com/office/powerpoint/2010/main" val="1943971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857251"/>
            <a:ext cx="8762999" cy="701040"/>
          </a:xfrm>
        </p:spPr>
        <p:txBody>
          <a:bodyPr/>
          <a:lstStyle/>
          <a:p>
            <a:r>
              <a:rPr lang="en-US" sz="4000" b="1" dirty="0"/>
              <a:t>Nesting Loops</a:t>
            </a:r>
          </a:p>
        </p:txBody>
      </p:sp>
      <p:sp>
        <p:nvSpPr>
          <p:cNvPr id="6" name="Slide Number Placeholder 5"/>
          <p:cNvSpPr>
            <a:spLocks noGrp="1"/>
          </p:cNvSpPr>
          <p:nvPr>
            <p:ph type="sldNum" sz="quarter" idx="11"/>
          </p:nvPr>
        </p:nvSpPr>
        <p:spPr/>
        <p:txBody>
          <a:bodyPr/>
          <a:lstStyle/>
          <a:p>
            <a:fld id="{41340505-ABA7-45B3-BD45-FA323E45EDDF}" type="slidenum">
              <a:rPr lang="en-US"/>
              <a:pPr/>
              <a:t>58</a:t>
            </a:fld>
            <a:endParaRPr lang="en-US"/>
          </a:p>
        </p:txBody>
      </p:sp>
      <p:graphicFrame>
        <p:nvGraphicFramePr>
          <p:cNvPr id="354310" name="Object 6"/>
          <p:cNvGraphicFramePr>
            <a:graphicFrameLocks noChangeAspect="1"/>
          </p:cNvGraphicFramePr>
          <p:nvPr>
            <p:ph idx="4294967295"/>
            <p:extLst>
              <p:ext uri="{D42A27DB-BD31-4B8C-83A1-F6EECF244321}">
                <p14:modId xmlns:p14="http://schemas.microsoft.com/office/powerpoint/2010/main" val="1864790048"/>
              </p:ext>
            </p:extLst>
          </p:nvPr>
        </p:nvGraphicFramePr>
        <p:xfrm>
          <a:off x="228600" y="1657350"/>
          <a:ext cx="2924175" cy="4572000"/>
        </p:xfrm>
        <a:graphic>
          <a:graphicData uri="http://schemas.openxmlformats.org/presentationml/2006/ole">
            <mc:AlternateContent xmlns:mc="http://schemas.openxmlformats.org/markup-compatibility/2006">
              <mc:Choice xmlns:v="urn:schemas-microsoft-com:vml" Requires="v">
                <p:oleObj spid="_x0000_s10246" name="Visio" r:id="rId4" imgW="5943600" imgH="9293075" progId="Visio.Drawing.11">
                  <p:embed/>
                </p:oleObj>
              </mc:Choice>
              <mc:Fallback>
                <p:oleObj name="Visio" r:id="rId4" imgW="5943600" imgH="9293075" progId="Visio.Drawing.11">
                  <p:embed/>
                  <p:pic>
                    <p:nvPicPr>
                      <p:cNvPr id="0" name=""/>
                      <p:cNvPicPr>
                        <a:picLocks noChangeAspect="1" noChangeArrowheads="1"/>
                      </p:cNvPicPr>
                      <p:nvPr/>
                    </p:nvPicPr>
                    <p:blipFill>
                      <a:blip r:embed="rId5"/>
                      <a:srcRect/>
                      <a:stretch>
                        <a:fillRect/>
                      </a:stretch>
                    </p:blipFill>
                    <p:spPr bwMode="auto">
                      <a:xfrm>
                        <a:off x="228600" y="1657350"/>
                        <a:ext cx="29241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4312" name="Rectangle 8"/>
          <p:cNvSpPr>
            <a:spLocks noChangeArrowheads="1"/>
          </p:cNvSpPr>
          <p:nvPr/>
        </p:nvSpPr>
        <p:spPr bwMode="auto">
          <a:xfrm>
            <a:off x="3089910" y="1558290"/>
            <a:ext cx="5985510" cy="3025140"/>
          </a:xfrm>
          <a:prstGeom prst="rect">
            <a:avLst/>
          </a:prstGeom>
          <a:solidFill>
            <a:srgbClr val="FFFF00">
              <a:alpha val="75000"/>
            </a:srgbClr>
          </a:solidFill>
          <a:ln w="9525">
            <a:noFill/>
            <a:miter lim="800000"/>
            <a:headEnd/>
            <a:tailEnd/>
          </a:ln>
          <a:effectLst/>
        </p:spPr>
        <p:txBody>
          <a:bodyPr wrap="none"/>
          <a:lstStyle/>
          <a:p>
            <a:r>
              <a:rPr lang="en-US" sz="1200" b="1" dirty="0" err="1">
                <a:solidFill>
                  <a:srgbClr val="222222"/>
                </a:solidFill>
                <a:latin typeface="Courier New" pitchFamily="49" charset="0"/>
                <a:cs typeface="Courier New" pitchFamily="49" charset="0"/>
              </a:rPr>
              <a:t>produceReport</a:t>
            </a:r>
            <a:endParaRPr lang="en-US" sz="1200" b="1" dirty="0">
              <a:solidFill>
                <a:srgbClr val="222222"/>
              </a:solidFill>
              <a:latin typeface="Courier New" pitchFamily="49" charset="0"/>
              <a:cs typeface="Courier New" pitchFamily="49" charset="0"/>
            </a:endParaRPr>
          </a:p>
          <a:p>
            <a:r>
              <a:rPr lang="en-US" sz="1200" b="1" dirty="0">
                <a:solidFill>
                  <a:srgbClr val="222222"/>
                </a:solidFill>
                <a:latin typeface="Courier New" pitchFamily="49" charset="0"/>
                <a:cs typeface="Courier New" pitchFamily="49" charset="0"/>
              </a:rPr>
              <a:t>      print heading1</a:t>
            </a:r>
          </a:p>
          <a:p>
            <a:r>
              <a:rPr lang="en-US" sz="1200" b="1" dirty="0">
                <a:solidFill>
                  <a:srgbClr val="222222"/>
                </a:solidFill>
                <a:latin typeface="Courier New" pitchFamily="49" charset="0"/>
                <a:cs typeface="Courier New" pitchFamily="49" charset="0"/>
              </a:rPr>
              <a:t>      print </a:t>
            </a:r>
            <a:r>
              <a:rPr lang="en-US" sz="1200" b="1" dirty="0" err="1">
                <a:solidFill>
                  <a:srgbClr val="222222"/>
                </a:solidFill>
                <a:latin typeface="Courier New" pitchFamily="49" charset="0"/>
                <a:cs typeface="Courier New" pitchFamily="49" charset="0"/>
              </a:rPr>
              <a:t>firstName</a:t>
            </a:r>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lastName</a:t>
            </a:r>
            <a:endParaRPr lang="en-US" sz="1200" b="1" dirty="0">
              <a:solidFill>
                <a:srgbClr val="222222"/>
              </a:solidFill>
              <a:latin typeface="Courier New" pitchFamily="49" charset="0"/>
              <a:cs typeface="Courier New" pitchFamily="49" charset="0"/>
            </a:endParaRPr>
          </a:p>
          <a:p>
            <a:r>
              <a:rPr lang="en-US" sz="1200" b="1" dirty="0">
                <a:solidFill>
                  <a:srgbClr val="222222"/>
                </a:solidFill>
                <a:latin typeface="Courier New" pitchFamily="49" charset="0"/>
                <a:cs typeface="Courier New" pitchFamily="49" charset="0"/>
              </a:rPr>
              <a:t>      print heading2</a:t>
            </a:r>
          </a:p>
          <a:p>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monthCounter</a:t>
            </a:r>
            <a:r>
              <a:rPr lang="en-US" sz="1200" b="1" dirty="0">
                <a:solidFill>
                  <a:srgbClr val="222222"/>
                </a:solidFill>
                <a:latin typeface="Courier New" pitchFamily="49" charset="0"/>
                <a:cs typeface="Courier New" pitchFamily="49" charset="0"/>
              </a:rPr>
              <a:t> = 1</a:t>
            </a:r>
          </a:p>
          <a:p>
            <a:r>
              <a:rPr lang="en-US" sz="1200" b="1" dirty="0">
                <a:solidFill>
                  <a:srgbClr val="222222"/>
                </a:solidFill>
                <a:latin typeface="Courier New" pitchFamily="49" charset="0"/>
                <a:cs typeface="Courier New" pitchFamily="49" charset="0"/>
              </a:rPr>
              <a:t>      while </a:t>
            </a:r>
            <a:r>
              <a:rPr lang="en-US" sz="1200" b="1" dirty="0" err="1">
                <a:solidFill>
                  <a:srgbClr val="222222"/>
                </a:solidFill>
                <a:latin typeface="Courier New" pitchFamily="49" charset="0"/>
                <a:cs typeface="Courier New" pitchFamily="49" charset="0"/>
              </a:rPr>
              <a:t>monthCounter</a:t>
            </a:r>
            <a:r>
              <a:rPr lang="en-US" sz="1200" b="1" dirty="0">
                <a:solidFill>
                  <a:srgbClr val="222222"/>
                </a:solidFill>
                <a:latin typeface="Courier New" pitchFamily="49" charset="0"/>
                <a:cs typeface="Courier New" pitchFamily="49" charset="0"/>
              </a:rPr>
              <a:t> &lt;= MONTHS_IN_A_YEAR</a:t>
            </a:r>
          </a:p>
          <a:p>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checkcounter</a:t>
            </a:r>
            <a:r>
              <a:rPr lang="en-US" sz="1200" b="1" dirty="0">
                <a:solidFill>
                  <a:srgbClr val="222222"/>
                </a:solidFill>
                <a:latin typeface="Courier New" pitchFamily="49" charset="0"/>
                <a:cs typeface="Courier New" pitchFamily="49" charset="0"/>
              </a:rPr>
              <a:t> = 1</a:t>
            </a:r>
          </a:p>
          <a:p>
            <a:r>
              <a:rPr lang="en-US" sz="1200" b="1" dirty="0">
                <a:solidFill>
                  <a:srgbClr val="222222"/>
                </a:solidFill>
                <a:latin typeface="Courier New" pitchFamily="49" charset="0"/>
                <a:cs typeface="Courier New" pitchFamily="49" charset="0"/>
              </a:rPr>
              <a:t>              while </a:t>
            </a:r>
            <a:r>
              <a:rPr lang="en-US" sz="1200" b="1" dirty="0" err="1">
                <a:solidFill>
                  <a:srgbClr val="222222"/>
                </a:solidFill>
                <a:latin typeface="Courier New" pitchFamily="49" charset="0"/>
                <a:cs typeface="Courier New" pitchFamily="49" charset="0"/>
              </a:rPr>
              <a:t>checkCounter</a:t>
            </a:r>
            <a:r>
              <a:rPr lang="en-US" sz="1200" b="1" dirty="0">
                <a:solidFill>
                  <a:srgbClr val="222222"/>
                </a:solidFill>
                <a:latin typeface="Courier New" pitchFamily="49" charset="0"/>
                <a:cs typeface="Courier New" pitchFamily="49" charset="0"/>
              </a:rPr>
              <a:t> &lt;= CHECKS_IN_A_MONTH</a:t>
            </a:r>
          </a:p>
          <a:p>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weekSal</a:t>
            </a:r>
            <a:r>
              <a:rPr lang="en-US" sz="1200" b="1" dirty="0">
                <a:solidFill>
                  <a:srgbClr val="222222"/>
                </a:solidFill>
                <a:latin typeface="Courier New" pitchFamily="49" charset="0"/>
                <a:cs typeface="Courier New" pitchFamily="49" charset="0"/>
              </a:rPr>
              <a:t> = </a:t>
            </a:r>
            <a:r>
              <a:rPr lang="en-US" sz="1200" b="1" dirty="0" err="1">
                <a:solidFill>
                  <a:srgbClr val="222222"/>
                </a:solidFill>
                <a:latin typeface="Courier New" pitchFamily="49" charset="0"/>
                <a:cs typeface="Courier New" pitchFamily="49" charset="0"/>
              </a:rPr>
              <a:t>weekSal</a:t>
            </a:r>
            <a:r>
              <a:rPr lang="en-US" sz="1200" b="1" dirty="0">
                <a:solidFill>
                  <a:srgbClr val="222222"/>
                </a:solidFill>
                <a:latin typeface="Courier New" pitchFamily="49" charset="0"/>
                <a:cs typeface="Courier New" pitchFamily="49" charset="0"/>
              </a:rPr>
              <a:t> + </a:t>
            </a:r>
            <a:r>
              <a:rPr lang="en-US" sz="1200" b="1" dirty="0" err="1">
                <a:solidFill>
                  <a:srgbClr val="222222"/>
                </a:solidFill>
                <a:latin typeface="Courier New" pitchFamily="49" charset="0"/>
                <a:cs typeface="Courier New" pitchFamily="49" charset="0"/>
              </a:rPr>
              <a:t>weekSal</a:t>
            </a:r>
            <a:r>
              <a:rPr lang="en-US" sz="1200" b="1" dirty="0">
                <a:solidFill>
                  <a:srgbClr val="222222"/>
                </a:solidFill>
                <a:latin typeface="Courier New" pitchFamily="49" charset="0"/>
                <a:cs typeface="Courier New" pitchFamily="49" charset="0"/>
              </a:rPr>
              <a:t> * RAISE_RATE</a:t>
            </a:r>
          </a:p>
          <a:p>
            <a:r>
              <a:rPr lang="en-US" sz="1200" b="1" dirty="0">
                <a:solidFill>
                  <a:srgbClr val="222222"/>
                </a:solidFill>
                <a:latin typeface="Courier New" pitchFamily="49" charset="0"/>
                <a:cs typeface="Courier New" pitchFamily="49" charset="0"/>
              </a:rPr>
              <a:t>                     print </a:t>
            </a:r>
            <a:r>
              <a:rPr lang="en-US" sz="1200" b="1" dirty="0" err="1">
                <a:solidFill>
                  <a:srgbClr val="222222"/>
                </a:solidFill>
                <a:latin typeface="Courier New" pitchFamily="49" charset="0"/>
                <a:cs typeface="Courier New" pitchFamily="49" charset="0"/>
              </a:rPr>
              <a:t>monthCounter</a:t>
            </a:r>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checkCounter</a:t>
            </a:r>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weekSal</a:t>
            </a:r>
            <a:endParaRPr lang="en-US" sz="1200" b="1" dirty="0">
              <a:solidFill>
                <a:srgbClr val="222222"/>
              </a:solidFill>
              <a:latin typeface="Courier New" pitchFamily="49" charset="0"/>
              <a:cs typeface="Courier New" pitchFamily="49" charset="0"/>
            </a:endParaRPr>
          </a:p>
          <a:p>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checkCounter</a:t>
            </a:r>
            <a:r>
              <a:rPr lang="en-US" sz="1200" b="1" dirty="0">
                <a:solidFill>
                  <a:srgbClr val="222222"/>
                </a:solidFill>
                <a:latin typeface="Courier New" pitchFamily="49" charset="0"/>
                <a:cs typeface="Courier New" pitchFamily="49" charset="0"/>
              </a:rPr>
              <a:t> = </a:t>
            </a:r>
            <a:r>
              <a:rPr lang="en-US" sz="1200" b="1" dirty="0" err="1">
                <a:solidFill>
                  <a:srgbClr val="222222"/>
                </a:solidFill>
                <a:latin typeface="Courier New" pitchFamily="49" charset="0"/>
                <a:cs typeface="Courier New" pitchFamily="49" charset="0"/>
              </a:rPr>
              <a:t>checkCounter</a:t>
            </a:r>
            <a:r>
              <a:rPr lang="en-US" sz="1200" b="1" dirty="0">
                <a:solidFill>
                  <a:srgbClr val="222222"/>
                </a:solidFill>
                <a:latin typeface="Courier New" pitchFamily="49" charset="0"/>
                <a:cs typeface="Courier New" pitchFamily="49" charset="0"/>
              </a:rPr>
              <a:t> + 1</a:t>
            </a:r>
          </a:p>
          <a:p>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endwhile</a:t>
            </a:r>
            <a:endParaRPr lang="en-US" sz="1200" b="1" dirty="0">
              <a:solidFill>
                <a:srgbClr val="222222"/>
              </a:solidFill>
              <a:latin typeface="Courier New" pitchFamily="49" charset="0"/>
              <a:cs typeface="Courier New" pitchFamily="49" charset="0"/>
            </a:endParaRPr>
          </a:p>
          <a:p>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monthCounter</a:t>
            </a:r>
            <a:r>
              <a:rPr lang="en-US" sz="1200" b="1" dirty="0">
                <a:solidFill>
                  <a:srgbClr val="222222"/>
                </a:solidFill>
                <a:latin typeface="Courier New" pitchFamily="49" charset="0"/>
                <a:cs typeface="Courier New" pitchFamily="49" charset="0"/>
              </a:rPr>
              <a:t> = </a:t>
            </a:r>
            <a:r>
              <a:rPr lang="en-US" sz="1200" b="1" dirty="0" err="1">
                <a:solidFill>
                  <a:srgbClr val="222222"/>
                </a:solidFill>
                <a:latin typeface="Courier New" pitchFamily="49" charset="0"/>
                <a:cs typeface="Courier New" pitchFamily="49" charset="0"/>
              </a:rPr>
              <a:t>monthCounter</a:t>
            </a:r>
            <a:r>
              <a:rPr lang="en-US" sz="1200" b="1" dirty="0">
                <a:solidFill>
                  <a:srgbClr val="222222"/>
                </a:solidFill>
                <a:latin typeface="Courier New" pitchFamily="49" charset="0"/>
                <a:cs typeface="Courier New" pitchFamily="49" charset="0"/>
              </a:rPr>
              <a:t> + 1</a:t>
            </a:r>
          </a:p>
          <a:p>
            <a:r>
              <a:rPr lang="en-US" sz="1200" b="1" dirty="0">
                <a:solidFill>
                  <a:srgbClr val="222222"/>
                </a:solidFill>
                <a:latin typeface="Courier New" pitchFamily="49" charset="0"/>
                <a:cs typeface="Courier New" pitchFamily="49" charset="0"/>
              </a:rPr>
              <a:t>       </a:t>
            </a:r>
            <a:r>
              <a:rPr lang="en-US" sz="1200" b="1" dirty="0" err="1">
                <a:solidFill>
                  <a:srgbClr val="222222"/>
                </a:solidFill>
                <a:latin typeface="Courier New" pitchFamily="49" charset="0"/>
                <a:cs typeface="Courier New" pitchFamily="49" charset="0"/>
              </a:rPr>
              <a:t>endwhile</a:t>
            </a:r>
            <a:endParaRPr lang="en-US" sz="1200" b="1" dirty="0">
              <a:solidFill>
                <a:srgbClr val="222222"/>
              </a:solidFill>
              <a:latin typeface="Courier New" pitchFamily="49" charset="0"/>
              <a:cs typeface="Courier New" pitchFamily="49" charset="0"/>
            </a:endParaRPr>
          </a:p>
          <a:p>
            <a:r>
              <a:rPr lang="en-US" sz="1200" b="1" dirty="0">
                <a:solidFill>
                  <a:srgbClr val="222222"/>
                </a:solidFill>
                <a:latin typeface="Courier New" pitchFamily="49" charset="0"/>
                <a:cs typeface="Courier New" pitchFamily="49" charset="0"/>
              </a:rPr>
              <a:t>       read </a:t>
            </a:r>
            <a:r>
              <a:rPr lang="en-US" sz="1200" b="1" dirty="0" err="1">
                <a:solidFill>
                  <a:srgbClr val="222222"/>
                </a:solidFill>
                <a:latin typeface="Courier New" pitchFamily="49" charset="0"/>
                <a:cs typeface="Courier New" pitchFamily="49" charset="0"/>
              </a:rPr>
              <a:t>payRec</a:t>
            </a:r>
            <a:r>
              <a:rPr lang="en-US" sz="1200" b="1" dirty="0">
                <a:solidFill>
                  <a:srgbClr val="222222"/>
                </a:solidFill>
                <a:latin typeface="Courier New" pitchFamily="49" charset="0"/>
                <a:cs typeface="Courier New" pitchFamily="49" charset="0"/>
              </a:rPr>
              <a:t> </a:t>
            </a:r>
          </a:p>
          <a:p>
            <a:r>
              <a:rPr lang="en-US" sz="1200" b="1" dirty="0">
                <a:solidFill>
                  <a:srgbClr val="222222"/>
                </a:solidFill>
                <a:latin typeface="Courier New" pitchFamily="49" charset="0"/>
                <a:cs typeface="Courier New" pitchFamily="49" charset="0"/>
              </a:rPr>
              <a:t>return</a:t>
            </a:r>
          </a:p>
        </p:txBody>
      </p:sp>
    </p:spTree>
    <p:extLst>
      <p:ext uri="{BB962C8B-B14F-4D97-AF65-F5344CB8AC3E}">
        <p14:creationId xmlns:p14="http://schemas.microsoft.com/office/powerpoint/2010/main" val="3555445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4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3600" b="1"/>
              <a:t>Avoiding Common Loop Mistakes</a:t>
            </a:r>
          </a:p>
        </p:txBody>
      </p:sp>
      <p:sp>
        <p:nvSpPr>
          <p:cNvPr id="321544" name="Rectangle 8"/>
          <p:cNvSpPr>
            <a:spLocks noGrp="1" noChangeArrowheads="1"/>
          </p:cNvSpPr>
          <p:nvPr>
            <p:ph idx="1"/>
          </p:nvPr>
        </p:nvSpPr>
        <p:spPr>
          <a:noFill/>
          <a:ln/>
        </p:spPr>
        <p:txBody>
          <a:bodyPr/>
          <a:lstStyle/>
          <a:p>
            <a:r>
              <a:rPr lang="en-US" sz="2400" b="1"/>
              <a:t>Neglecting to initialize the loop control variable</a:t>
            </a:r>
          </a:p>
          <a:p>
            <a:r>
              <a:rPr lang="en-US" sz="2400" b="1"/>
              <a:t>Neglecting to alter the loop control variable</a:t>
            </a:r>
          </a:p>
          <a:p>
            <a:r>
              <a:rPr lang="en-US" sz="2400" b="1"/>
              <a:t>Using the wrong comparison with the loop control variable</a:t>
            </a:r>
          </a:p>
          <a:p>
            <a:r>
              <a:rPr lang="en-US" sz="2400" b="1"/>
              <a:t>Including statements inside the loop that belong outside the loop</a:t>
            </a:r>
          </a:p>
          <a:p>
            <a:r>
              <a:rPr lang="en-US" sz="2400" b="1"/>
              <a:t>Initializing a variable that does not require initialization</a:t>
            </a:r>
          </a:p>
        </p:txBody>
      </p:sp>
      <p:sp>
        <p:nvSpPr>
          <p:cNvPr id="5" name="Slide Number Placeholder 5"/>
          <p:cNvSpPr>
            <a:spLocks noGrp="1"/>
          </p:cNvSpPr>
          <p:nvPr>
            <p:ph type="sldNum" sz="quarter" idx="14"/>
          </p:nvPr>
        </p:nvSpPr>
        <p:spPr/>
        <p:txBody>
          <a:bodyPr/>
          <a:lstStyle/>
          <a:p>
            <a:fld id="{3EEA87D2-FC96-46EF-8DE4-FC7985CA7883}" type="slidenum">
              <a:rPr lang="en-US"/>
              <a:pPr/>
              <a:t>59</a:t>
            </a:fld>
            <a:endParaRPr lang="en-US"/>
          </a:p>
        </p:txBody>
      </p:sp>
    </p:spTree>
    <p:extLst>
      <p:ext uri="{BB962C8B-B14F-4D97-AF65-F5344CB8AC3E}">
        <p14:creationId xmlns:p14="http://schemas.microsoft.com/office/powerpoint/2010/main" val="205062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Programming Process</a:t>
            </a:r>
          </a:p>
        </p:txBody>
      </p:sp>
      <p:sp>
        <p:nvSpPr>
          <p:cNvPr id="313347" name="Rectangle 3"/>
          <p:cNvSpPr>
            <a:spLocks noGrp="1" noChangeArrowheads="1"/>
          </p:cNvSpPr>
          <p:nvPr>
            <p:ph idx="1"/>
          </p:nvPr>
        </p:nvSpPr>
        <p:spPr/>
        <p:txBody>
          <a:bodyPr/>
          <a:lstStyle/>
          <a:p>
            <a:pPr marL="0" indent="0">
              <a:lnSpc>
                <a:spcPct val="90000"/>
              </a:lnSpc>
              <a:buNone/>
            </a:pPr>
            <a:r>
              <a:rPr lang="en-US" sz="2400" dirty="0" smtClean="0"/>
              <a:t>3. Coding </a:t>
            </a:r>
            <a:r>
              <a:rPr lang="en-US" sz="2400" dirty="0"/>
              <a:t>the program:</a:t>
            </a:r>
          </a:p>
          <a:p>
            <a:pPr lvl="1">
              <a:lnSpc>
                <a:spcPct val="90000"/>
              </a:lnSpc>
            </a:pPr>
            <a:r>
              <a:rPr lang="en-US" sz="2000" dirty="0"/>
              <a:t>Select the programming language</a:t>
            </a:r>
          </a:p>
          <a:p>
            <a:pPr lvl="1">
              <a:lnSpc>
                <a:spcPct val="90000"/>
              </a:lnSpc>
            </a:pPr>
            <a:r>
              <a:rPr lang="en-US" sz="2000" dirty="0"/>
              <a:t>Write the </a:t>
            </a:r>
            <a:r>
              <a:rPr lang="en-US" sz="2000" dirty="0" smtClean="0"/>
              <a:t>instructions</a:t>
            </a:r>
            <a:br>
              <a:rPr lang="en-US" sz="2000" dirty="0" smtClean="0"/>
            </a:br>
            <a:endParaRPr lang="en-US" sz="2000" dirty="0"/>
          </a:p>
          <a:p>
            <a:pPr marL="0" indent="0">
              <a:lnSpc>
                <a:spcPct val="90000"/>
              </a:lnSpc>
              <a:buNone/>
            </a:pPr>
            <a:r>
              <a:rPr lang="en-US" sz="2400" dirty="0" smtClean="0"/>
              <a:t>4. Using </a:t>
            </a:r>
            <a:r>
              <a:rPr lang="en-US" sz="2400" dirty="0"/>
              <a:t>software to translate the program into machine language:</a:t>
            </a:r>
          </a:p>
          <a:p>
            <a:pPr lvl="1">
              <a:lnSpc>
                <a:spcPct val="90000"/>
              </a:lnSpc>
            </a:pPr>
            <a:r>
              <a:rPr lang="en-US" sz="2000" dirty="0"/>
              <a:t>Programmers write instructions in English-like high-level languages</a:t>
            </a:r>
          </a:p>
          <a:p>
            <a:pPr lvl="1">
              <a:lnSpc>
                <a:spcPct val="90000"/>
              </a:lnSpc>
            </a:pPr>
            <a:r>
              <a:rPr lang="en-US" sz="2000" dirty="0"/>
              <a:t>Compilers or interpreters change the programs into low-level machine language that can be executed</a:t>
            </a:r>
          </a:p>
          <a:p>
            <a:pPr lvl="1">
              <a:lnSpc>
                <a:spcPct val="90000"/>
              </a:lnSpc>
            </a:pPr>
            <a:r>
              <a:rPr lang="en-US" sz="2000" dirty="0"/>
              <a:t>Syntax errors are identified by the compiler or interpreter</a:t>
            </a:r>
          </a:p>
        </p:txBody>
      </p:sp>
      <p:sp>
        <p:nvSpPr>
          <p:cNvPr id="5" name="Slide Number Placeholder 5"/>
          <p:cNvSpPr>
            <a:spLocks noGrp="1"/>
          </p:cNvSpPr>
          <p:nvPr>
            <p:ph type="sldNum" sz="quarter" idx="14"/>
          </p:nvPr>
        </p:nvSpPr>
        <p:spPr/>
        <p:txBody>
          <a:bodyPr/>
          <a:lstStyle/>
          <a:p>
            <a:fld id="{AAB4EAB2-5E26-49E9-ACCF-7CB5B187F79E}" type="slidenum">
              <a:rPr lang="en-US"/>
              <a:pPr/>
              <a:t>6</a:t>
            </a:fld>
            <a:endParaRPr lang="en-US"/>
          </a:p>
        </p:txBody>
      </p:sp>
    </p:spTree>
    <p:extLst>
      <p:ext uri="{BB962C8B-B14F-4D97-AF65-F5344CB8AC3E}">
        <p14:creationId xmlns:p14="http://schemas.microsoft.com/office/powerpoint/2010/main" val="3063505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Chapter 6 Breaking a Large Program into Subprograms</a:t>
            </a:r>
          </a:p>
        </p:txBody>
      </p:sp>
      <p:sp>
        <p:nvSpPr>
          <p:cNvPr id="3" name="Content Placeholder 2"/>
          <p:cNvSpPr>
            <a:spLocks noGrp="1"/>
          </p:cNvSpPr>
          <p:nvPr>
            <p:ph idx="1"/>
          </p:nvPr>
        </p:nvSpPr>
        <p:spPr>
          <a:xfrm>
            <a:off x="393700" y="2183129"/>
            <a:ext cx="8750300" cy="3943033"/>
          </a:xfrm>
        </p:spPr>
        <p:txBody>
          <a:bodyPr/>
          <a:lstStyle/>
          <a:p>
            <a:pPr>
              <a:lnSpc>
                <a:spcPct val="110000"/>
              </a:lnSpc>
              <a:spcBef>
                <a:spcPct val="70000"/>
              </a:spcBef>
            </a:pPr>
            <a:r>
              <a:rPr lang="en-US" sz="2400" dirty="0"/>
              <a:t>The process of breaking a large program into </a:t>
            </a:r>
            <a:r>
              <a:rPr lang="en-US" sz="2400" dirty="0" smtClean="0"/>
              <a:t>subprograms or modules </a:t>
            </a:r>
            <a:r>
              <a:rPr lang="en-US" sz="2400" dirty="0"/>
              <a:t>is called </a:t>
            </a:r>
            <a:r>
              <a:rPr lang="en-US" sz="2400" dirty="0">
                <a:solidFill>
                  <a:srgbClr val="FF0000"/>
                </a:solidFill>
              </a:rPr>
              <a:t>modularization</a:t>
            </a:r>
          </a:p>
          <a:p>
            <a:pPr lvl="1">
              <a:lnSpc>
                <a:spcPct val="110000"/>
              </a:lnSpc>
              <a:spcBef>
                <a:spcPct val="70000"/>
              </a:spcBef>
            </a:pPr>
            <a:r>
              <a:rPr lang="en-US" dirty="0"/>
              <a:t>Provides abstraction</a:t>
            </a:r>
          </a:p>
          <a:p>
            <a:pPr lvl="1">
              <a:lnSpc>
                <a:spcPct val="110000"/>
              </a:lnSpc>
              <a:spcBef>
                <a:spcPct val="70000"/>
              </a:spcBef>
            </a:pPr>
            <a:r>
              <a:rPr lang="en-US" dirty="0"/>
              <a:t>Allows multiple programmers to work on a problem</a:t>
            </a:r>
          </a:p>
          <a:p>
            <a:pPr lvl="1">
              <a:lnSpc>
                <a:spcPct val="110000"/>
              </a:lnSpc>
              <a:spcBef>
                <a:spcPct val="70000"/>
              </a:spcBef>
            </a:pPr>
            <a:r>
              <a:rPr lang="en-US" dirty="0"/>
              <a:t>Allows you to reuse your work</a:t>
            </a:r>
          </a:p>
          <a:p>
            <a:pPr lvl="1">
              <a:lnSpc>
                <a:spcPct val="110000"/>
              </a:lnSpc>
              <a:spcBef>
                <a:spcPct val="70000"/>
              </a:spcBef>
            </a:pPr>
            <a:r>
              <a:rPr lang="en-US" dirty="0"/>
              <a:t>Makes it easier to identify structures</a:t>
            </a:r>
          </a:p>
          <a:p>
            <a:endParaRPr lang="en-US" sz="2400"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60</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738336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b="1"/>
              <a:t>Modularization Provides Abstraction</a:t>
            </a:r>
          </a:p>
        </p:txBody>
      </p:sp>
      <p:sp>
        <p:nvSpPr>
          <p:cNvPr id="8195" name="Rectangle 3"/>
          <p:cNvSpPr>
            <a:spLocks noGrp="1" noChangeArrowheads="1"/>
          </p:cNvSpPr>
          <p:nvPr>
            <p:ph idx="1"/>
          </p:nvPr>
        </p:nvSpPr>
        <p:spPr/>
        <p:txBody>
          <a:bodyPr/>
          <a:lstStyle/>
          <a:p>
            <a:pPr>
              <a:spcBef>
                <a:spcPct val="80000"/>
              </a:spcBef>
            </a:pPr>
            <a:r>
              <a:rPr lang="en-US" sz="2800" b="1" dirty="0">
                <a:solidFill>
                  <a:srgbClr val="FF0000"/>
                </a:solidFill>
              </a:rPr>
              <a:t>Abstraction</a:t>
            </a:r>
            <a:r>
              <a:rPr lang="en-US" sz="2800" b="1" dirty="0"/>
              <a:t>:</a:t>
            </a:r>
          </a:p>
          <a:p>
            <a:pPr lvl="1">
              <a:spcBef>
                <a:spcPct val="80000"/>
              </a:spcBef>
            </a:pPr>
            <a:r>
              <a:rPr lang="en-US" sz="2700" b="1" dirty="0"/>
              <a:t>Process of paying attention to important properties while ignoring nonessential details (selective ignorance)</a:t>
            </a:r>
          </a:p>
          <a:p>
            <a:pPr lvl="1">
              <a:spcBef>
                <a:spcPct val="80000"/>
              </a:spcBef>
            </a:pPr>
            <a:r>
              <a:rPr lang="en-US" sz="2700" b="1" dirty="0"/>
              <a:t>Makes complex tasks look simple</a:t>
            </a:r>
          </a:p>
          <a:p>
            <a:pPr lvl="1">
              <a:spcBef>
                <a:spcPct val="80000"/>
              </a:spcBef>
            </a:pPr>
            <a:r>
              <a:rPr lang="en-US" sz="2700" b="1" dirty="0"/>
              <a:t>Some level occurs in every computer program</a:t>
            </a:r>
          </a:p>
        </p:txBody>
      </p:sp>
      <p:sp>
        <p:nvSpPr>
          <p:cNvPr id="5" name="Slide Number Placeholder 5"/>
          <p:cNvSpPr>
            <a:spLocks noGrp="1"/>
          </p:cNvSpPr>
          <p:nvPr>
            <p:ph type="sldNum" sz="quarter" idx="14"/>
          </p:nvPr>
        </p:nvSpPr>
        <p:spPr/>
        <p:txBody>
          <a:bodyPr/>
          <a:lstStyle/>
          <a:p>
            <a:fld id="{1A1F5A86-1595-454D-8118-C5B793480E07}" type="slidenum">
              <a:rPr lang="en-US"/>
              <a:pPr/>
              <a:t>61</a:t>
            </a:fld>
            <a:endParaRPr lang="en-US"/>
          </a:p>
        </p:txBody>
      </p:sp>
    </p:spTree>
    <p:extLst>
      <p:ext uri="{BB962C8B-B14F-4D97-AF65-F5344CB8AC3E}">
        <p14:creationId xmlns:p14="http://schemas.microsoft.com/office/powerpoint/2010/main" val="2600444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b="1"/>
              <a:t>Modularization Provides Abstraction</a:t>
            </a:r>
          </a:p>
        </p:txBody>
      </p:sp>
      <p:sp>
        <p:nvSpPr>
          <p:cNvPr id="9219" name="Rectangle 3"/>
          <p:cNvSpPr>
            <a:spLocks noGrp="1" noChangeArrowheads="1"/>
          </p:cNvSpPr>
          <p:nvPr>
            <p:ph idx="1"/>
          </p:nvPr>
        </p:nvSpPr>
        <p:spPr/>
        <p:txBody>
          <a:bodyPr/>
          <a:lstStyle/>
          <a:p>
            <a:r>
              <a:rPr lang="en-US" sz="2800" b="1" dirty="0"/>
              <a:t>Fifty years ago, an understanding of low-level circuitry instructions was necessary</a:t>
            </a:r>
          </a:p>
          <a:p>
            <a:r>
              <a:rPr lang="en-US" sz="2800" b="1" dirty="0"/>
              <a:t>Now, newer high-level programming languages allow you to use English-like vocabulary in which one broad statement corresponds to dozens of machine instructions</a:t>
            </a:r>
          </a:p>
          <a:p>
            <a:r>
              <a:rPr lang="en-US" sz="2800" b="1" dirty="0"/>
              <a:t>Modules or subroutines provide another way to achieve abstraction</a:t>
            </a:r>
          </a:p>
        </p:txBody>
      </p:sp>
      <p:sp>
        <p:nvSpPr>
          <p:cNvPr id="5" name="Slide Number Placeholder 5"/>
          <p:cNvSpPr>
            <a:spLocks noGrp="1"/>
          </p:cNvSpPr>
          <p:nvPr>
            <p:ph type="sldNum" sz="quarter" idx="14"/>
          </p:nvPr>
        </p:nvSpPr>
        <p:spPr/>
        <p:txBody>
          <a:bodyPr/>
          <a:lstStyle/>
          <a:p>
            <a:fld id="{CFF5A6F1-8F09-4F87-B456-6FFF323DD539}" type="slidenum">
              <a:rPr lang="en-US"/>
              <a:pPr/>
              <a:t>62</a:t>
            </a:fld>
            <a:endParaRPr lang="en-US"/>
          </a:p>
        </p:txBody>
      </p:sp>
    </p:spTree>
    <p:extLst>
      <p:ext uri="{BB962C8B-B14F-4D97-AF65-F5344CB8AC3E}">
        <p14:creationId xmlns:p14="http://schemas.microsoft.com/office/powerpoint/2010/main" val="1662480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b="1"/>
              <a:t>Modularization Allows Multiple Program Work</a:t>
            </a:r>
          </a:p>
        </p:txBody>
      </p:sp>
      <p:sp>
        <p:nvSpPr>
          <p:cNvPr id="10243" name="Rectangle 3"/>
          <p:cNvSpPr>
            <a:spLocks noGrp="1" noChangeArrowheads="1"/>
          </p:cNvSpPr>
          <p:nvPr>
            <p:ph idx="1"/>
          </p:nvPr>
        </p:nvSpPr>
        <p:spPr/>
        <p:txBody>
          <a:bodyPr/>
          <a:lstStyle/>
          <a:p>
            <a:r>
              <a:rPr lang="en-US" sz="2400" b="1" dirty="0"/>
              <a:t>When you dissect any large task into modules, you gain the ability to divide the task among various people</a:t>
            </a:r>
          </a:p>
          <a:p>
            <a:r>
              <a:rPr lang="en-US" sz="2400" b="1" dirty="0"/>
              <a:t>Rarely does a single programmer write a commercial program that you buy off the shelf</a:t>
            </a:r>
          </a:p>
          <a:p>
            <a:r>
              <a:rPr lang="en-US" sz="2400" b="1" dirty="0"/>
              <a:t>Modularization thus allows professional software developers to write new programs in weeks or months, instead of years</a:t>
            </a:r>
          </a:p>
        </p:txBody>
      </p:sp>
      <p:sp>
        <p:nvSpPr>
          <p:cNvPr id="5" name="Slide Number Placeholder 5"/>
          <p:cNvSpPr>
            <a:spLocks noGrp="1"/>
          </p:cNvSpPr>
          <p:nvPr>
            <p:ph type="sldNum" sz="quarter" idx="14"/>
          </p:nvPr>
        </p:nvSpPr>
        <p:spPr/>
        <p:txBody>
          <a:bodyPr/>
          <a:lstStyle/>
          <a:p>
            <a:fld id="{A4275590-91A9-491F-9461-F0CC026D97BC}" type="slidenum">
              <a:rPr lang="en-US"/>
              <a:pPr/>
              <a:t>63</a:t>
            </a:fld>
            <a:endParaRPr lang="en-US"/>
          </a:p>
        </p:txBody>
      </p:sp>
    </p:spTree>
    <p:extLst>
      <p:ext uri="{BB962C8B-B14F-4D97-AF65-F5344CB8AC3E}">
        <p14:creationId xmlns:p14="http://schemas.microsoft.com/office/powerpoint/2010/main" val="2152714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b="1"/>
              <a:t>Modularization Allows Reuse</a:t>
            </a:r>
          </a:p>
        </p:txBody>
      </p:sp>
      <p:sp>
        <p:nvSpPr>
          <p:cNvPr id="11267" name="Rectangle 3"/>
          <p:cNvSpPr>
            <a:spLocks noGrp="1" noChangeArrowheads="1"/>
          </p:cNvSpPr>
          <p:nvPr>
            <p:ph idx="1"/>
          </p:nvPr>
        </p:nvSpPr>
        <p:spPr/>
        <p:txBody>
          <a:bodyPr/>
          <a:lstStyle/>
          <a:p>
            <a:pPr>
              <a:spcBef>
                <a:spcPct val="65000"/>
              </a:spcBef>
            </a:pPr>
            <a:r>
              <a:rPr lang="en-US" sz="2800" b="1" dirty="0"/>
              <a:t>If a subroutine or function is useful and well-written, you may want to use it more than once within a program or in other programs</a:t>
            </a:r>
          </a:p>
          <a:p>
            <a:pPr>
              <a:spcBef>
                <a:spcPct val="65000"/>
              </a:spcBef>
            </a:pPr>
            <a:r>
              <a:rPr lang="en-US" sz="2800" b="1" dirty="0"/>
              <a:t>You can find many real-world examples of reusability where systems with proven designs are incorporated, rather than newly invented, by individuals beginning a certain task</a:t>
            </a:r>
          </a:p>
        </p:txBody>
      </p:sp>
      <p:sp>
        <p:nvSpPr>
          <p:cNvPr id="5" name="Slide Number Placeholder 5"/>
          <p:cNvSpPr>
            <a:spLocks noGrp="1"/>
          </p:cNvSpPr>
          <p:nvPr>
            <p:ph type="sldNum" sz="quarter" idx="14"/>
          </p:nvPr>
        </p:nvSpPr>
        <p:spPr/>
        <p:txBody>
          <a:bodyPr/>
          <a:lstStyle/>
          <a:p>
            <a:fld id="{6311E38E-A1F3-4B1E-BB6E-C62312893FD6}" type="slidenum">
              <a:rPr lang="en-US"/>
              <a:pPr/>
              <a:t>64</a:t>
            </a:fld>
            <a:endParaRPr lang="en-US"/>
          </a:p>
        </p:txBody>
      </p:sp>
    </p:spTree>
    <p:extLst>
      <p:ext uri="{BB962C8B-B14F-4D97-AF65-F5344CB8AC3E}">
        <p14:creationId xmlns:p14="http://schemas.microsoft.com/office/powerpoint/2010/main" val="773823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600" b="1"/>
              <a:t>Modularization Makes Easy  Structures</a:t>
            </a:r>
          </a:p>
        </p:txBody>
      </p:sp>
      <p:sp>
        <p:nvSpPr>
          <p:cNvPr id="6" name="Slide Number Placeholder 6"/>
          <p:cNvSpPr>
            <a:spLocks noGrp="1"/>
          </p:cNvSpPr>
          <p:nvPr>
            <p:ph type="sldNum" sz="quarter" idx="14"/>
          </p:nvPr>
        </p:nvSpPr>
        <p:spPr/>
        <p:txBody>
          <a:bodyPr/>
          <a:lstStyle/>
          <a:p>
            <a:fld id="{860F51F7-836C-4767-8B4F-F8A4DF43C676}" type="slidenum">
              <a:rPr lang="en-US"/>
              <a:pPr/>
              <a:t>65</a:t>
            </a:fld>
            <a:endParaRPr lang="en-US"/>
          </a:p>
        </p:txBody>
      </p:sp>
      <p:sp>
        <p:nvSpPr>
          <p:cNvPr id="12291" name="Rectangle 3"/>
          <p:cNvSpPr>
            <a:spLocks noGrp="1" noChangeArrowheads="1"/>
          </p:cNvSpPr>
          <p:nvPr>
            <p:ph type="body" sz="half" idx="4294967295"/>
          </p:nvPr>
        </p:nvSpPr>
        <p:spPr>
          <a:xfrm>
            <a:off x="274320" y="2861310"/>
            <a:ext cx="3810000" cy="1813560"/>
          </a:xfrm>
        </p:spPr>
        <p:txBody>
          <a:bodyPr/>
          <a:lstStyle/>
          <a:p>
            <a:pPr marL="0" indent="0" algn="ctr">
              <a:lnSpc>
                <a:spcPct val="90000"/>
              </a:lnSpc>
              <a:buNone/>
            </a:pPr>
            <a:r>
              <a:rPr lang="en-US" sz="2400" b="1" dirty="0"/>
              <a:t>When you combine several programming tasks into modules, it may be easier for you to identify structures</a:t>
            </a:r>
          </a:p>
        </p:txBody>
      </p:sp>
      <p:cxnSp>
        <p:nvCxnSpPr>
          <p:cNvPr id="3" name="Elbow Connector 2"/>
          <p:cNvCxnSpPr/>
          <p:nvPr/>
        </p:nvCxnSpPr>
        <p:spPr>
          <a:xfrm>
            <a:off x="5486400" y="528828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824045" y="3565839"/>
            <a:ext cx="1301262" cy="7737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62092" y="3577562"/>
            <a:ext cx="1301262" cy="7737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p:cNvSpPr/>
          <p:nvPr/>
        </p:nvSpPr>
        <p:spPr>
          <a:xfrm>
            <a:off x="5943600" y="2228503"/>
            <a:ext cx="1453661" cy="1200497"/>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a:stCxn id="5" idx="1"/>
            <a:endCxn id="4" idx="0"/>
          </p:cNvCxnSpPr>
          <p:nvPr/>
        </p:nvCxnSpPr>
        <p:spPr>
          <a:xfrm rot="10800000" flipV="1">
            <a:off x="5474676" y="2828751"/>
            <a:ext cx="468924" cy="73708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3"/>
            <a:endCxn id="10" idx="0"/>
          </p:cNvCxnSpPr>
          <p:nvPr/>
        </p:nvCxnSpPr>
        <p:spPr>
          <a:xfrm>
            <a:off x="7397261" y="2828752"/>
            <a:ext cx="615462" cy="748810"/>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0" idx="2"/>
          </p:cNvCxnSpPr>
          <p:nvPr/>
        </p:nvCxnSpPr>
        <p:spPr>
          <a:xfrm rot="5400000">
            <a:off x="7171006" y="3944494"/>
            <a:ext cx="434927" cy="1248508"/>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4" idx="2"/>
          </p:cNvCxnSpPr>
          <p:nvPr/>
        </p:nvCxnSpPr>
        <p:spPr>
          <a:xfrm rot="16200000" flipH="1">
            <a:off x="5890258" y="3923980"/>
            <a:ext cx="446650" cy="1277814"/>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764215" y="4786212"/>
            <a:ext cx="0" cy="9144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92" name="Content Placeholder 12291"/>
          <p:cNvSpPr>
            <a:spLocks noGrp="1"/>
          </p:cNvSpPr>
          <p:nvPr>
            <p:ph idx="1"/>
          </p:nvPr>
        </p:nvSpPr>
        <p:spPr/>
        <p:txBody>
          <a:bodyPr/>
          <a:lstStyle/>
          <a:p>
            <a:endParaRPr lang="en-US"/>
          </a:p>
        </p:txBody>
      </p:sp>
    </p:spTree>
    <p:extLst>
      <p:ext uri="{BB962C8B-B14F-4D97-AF65-F5344CB8AC3E}">
        <p14:creationId xmlns:p14="http://schemas.microsoft.com/office/powerpoint/2010/main" val="1485398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600" b="1"/>
              <a:t>Modularization Makes Easy  Structures</a:t>
            </a:r>
          </a:p>
        </p:txBody>
      </p:sp>
      <p:sp>
        <p:nvSpPr>
          <p:cNvPr id="43011" name="Rectangle 3"/>
          <p:cNvSpPr>
            <a:spLocks noGrp="1" noChangeArrowheads="1"/>
          </p:cNvSpPr>
          <p:nvPr>
            <p:ph idx="1"/>
          </p:nvPr>
        </p:nvSpPr>
        <p:spPr>
          <a:xfrm>
            <a:off x="393700" y="1933575"/>
            <a:ext cx="3686810" cy="4192588"/>
          </a:xfrm>
        </p:spPr>
        <p:txBody>
          <a:bodyPr/>
          <a:lstStyle/>
          <a:p>
            <a:pPr marL="0" indent="0" algn="ctr">
              <a:lnSpc>
                <a:spcPct val="90000"/>
              </a:lnSpc>
              <a:buFont typeface="Wingdings" pitchFamily="2" charset="2"/>
              <a:buNone/>
            </a:pPr>
            <a:r>
              <a:rPr lang="en-US" sz="2800" b="1" dirty="0"/>
              <a:t>When you work </a:t>
            </a:r>
            <a:r>
              <a:rPr lang="en-US" sz="2800" b="1" dirty="0" smtClean="0"/>
              <a:t>with a </a:t>
            </a:r>
            <a:r>
              <a:rPr lang="en-US" sz="2800" b="1" dirty="0"/>
              <a:t>program segment </a:t>
            </a:r>
            <a:r>
              <a:rPr lang="en-US" sz="2800" b="1" dirty="0" smtClean="0"/>
              <a:t>like the diagram  </a:t>
            </a:r>
            <a:r>
              <a:rPr lang="en-US" sz="2800" b="1" dirty="0"/>
              <a:t>you may question whether it is structured</a:t>
            </a:r>
          </a:p>
        </p:txBody>
      </p:sp>
      <p:sp>
        <p:nvSpPr>
          <p:cNvPr id="6" name="Slide Number Placeholder 6"/>
          <p:cNvSpPr>
            <a:spLocks noGrp="1"/>
          </p:cNvSpPr>
          <p:nvPr>
            <p:ph type="sldNum" sz="quarter" idx="14"/>
          </p:nvPr>
        </p:nvSpPr>
        <p:spPr/>
        <p:txBody>
          <a:bodyPr/>
          <a:lstStyle/>
          <a:p>
            <a:fld id="{33D7D7FE-553E-48CB-920B-9216643EA2A2}" type="slidenum">
              <a:rPr lang="en-US"/>
              <a:pPr/>
              <a:t>66</a:t>
            </a:fld>
            <a:endParaRPr lang="en-US"/>
          </a:p>
        </p:txBody>
      </p:sp>
      <p:pic>
        <p:nvPicPr>
          <p:cNvPr id="43018" name="Picture 10" descr="Fig03-02"/>
          <p:cNvPicPr>
            <a:picLocks noChangeAspect="1" noChangeArrowheads="1"/>
          </p:cNvPicPr>
          <p:nvPr/>
        </p:nvPicPr>
        <p:blipFill rotWithShape="1">
          <a:blip r:embed="rId2">
            <a:extLst>
              <a:ext uri="{28A0092B-C50C-407E-A947-70E740481C1C}">
                <a14:useLocalDpi xmlns:a14="http://schemas.microsoft.com/office/drawing/2010/main" val="0"/>
              </a:ext>
            </a:extLst>
          </a:blip>
          <a:srcRect t="7546"/>
          <a:stretch/>
        </p:blipFill>
        <p:spPr bwMode="auto">
          <a:xfrm>
            <a:off x="4572000" y="2228850"/>
            <a:ext cx="4121150" cy="387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7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3600" b="1"/>
              <a:t>Modularization Makes Easy  Structures</a:t>
            </a:r>
          </a:p>
        </p:txBody>
      </p:sp>
      <p:pic>
        <p:nvPicPr>
          <p:cNvPr id="67588" name="Picture 4" descr="Fig03-0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731"/>
          <a:stretch/>
        </p:blipFill>
        <p:spPr>
          <a:xfrm>
            <a:off x="3462855" y="2354579"/>
            <a:ext cx="5378049" cy="3083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6"/>
          <p:cNvSpPr>
            <a:spLocks noGrp="1"/>
          </p:cNvSpPr>
          <p:nvPr>
            <p:ph type="sldNum" sz="quarter" idx="14"/>
          </p:nvPr>
        </p:nvSpPr>
        <p:spPr/>
        <p:txBody>
          <a:bodyPr/>
          <a:lstStyle/>
          <a:p>
            <a:fld id="{8E49281F-D212-42A4-8805-DC47766019D8}" type="slidenum">
              <a:rPr lang="en-US"/>
              <a:pPr/>
              <a:t>67</a:t>
            </a:fld>
            <a:endParaRPr lang="en-US"/>
          </a:p>
        </p:txBody>
      </p:sp>
      <p:sp>
        <p:nvSpPr>
          <p:cNvPr id="67587" name="Rectangle 3"/>
          <p:cNvSpPr>
            <a:spLocks noGrp="1" noChangeArrowheads="1"/>
          </p:cNvSpPr>
          <p:nvPr>
            <p:ph type="body" sz="half" idx="4294967295"/>
          </p:nvPr>
        </p:nvSpPr>
        <p:spPr>
          <a:xfrm>
            <a:off x="0" y="1981200"/>
            <a:ext cx="3474720" cy="4114800"/>
          </a:xfrm>
        </p:spPr>
        <p:txBody>
          <a:bodyPr/>
          <a:lstStyle/>
          <a:p>
            <a:r>
              <a:rPr lang="en-US" sz="2100" b="1" dirty="0"/>
              <a:t>If you can modularize some of the statements and give them a more abstract group </a:t>
            </a:r>
            <a:r>
              <a:rPr lang="en-US" sz="2100" b="1" dirty="0" smtClean="0"/>
              <a:t>name</a:t>
            </a:r>
          </a:p>
          <a:p>
            <a:pPr lvl="1"/>
            <a:r>
              <a:rPr lang="en-US" sz="1600" b="1" dirty="0" smtClean="0"/>
              <a:t>that </a:t>
            </a:r>
            <a:r>
              <a:rPr lang="en-US" sz="1600" b="1" dirty="0"/>
              <a:t>the program involves a major selection </a:t>
            </a:r>
          </a:p>
          <a:p>
            <a:pPr lvl="1"/>
            <a:r>
              <a:rPr lang="en-US" sz="1600" b="1" dirty="0"/>
              <a:t>that the program segment is structured</a:t>
            </a:r>
          </a:p>
          <a:p>
            <a:endParaRPr lang="en-US" sz="2100" b="1" dirty="0"/>
          </a:p>
        </p:txBody>
      </p:sp>
    </p:spTree>
    <p:extLst>
      <p:ext uri="{BB962C8B-B14F-4D97-AF65-F5344CB8AC3E}">
        <p14:creationId xmlns:p14="http://schemas.microsoft.com/office/powerpoint/2010/main" val="4791427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t>Modularizing a Program</a:t>
            </a:r>
          </a:p>
        </p:txBody>
      </p:sp>
      <p:sp>
        <p:nvSpPr>
          <p:cNvPr id="13315" name="Rectangle 3"/>
          <p:cNvSpPr>
            <a:spLocks noGrp="1" noChangeArrowheads="1"/>
          </p:cNvSpPr>
          <p:nvPr>
            <p:ph idx="1"/>
          </p:nvPr>
        </p:nvSpPr>
        <p:spPr/>
        <p:txBody>
          <a:bodyPr/>
          <a:lstStyle/>
          <a:p>
            <a:pPr>
              <a:lnSpc>
                <a:spcPct val="120000"/>
              </a:lnSpc>
              <a:spcBef>
                <a:spcPct val="80000"/>
              </a:spcBef>
            </a:pPr>
            <a:r>
              <a:rPr lang="en-US" sz="2800" b="1"/>
              <a:t>When you create a module or subroutine, you give it a name</a:t>
            </a:r>
          </a:p>
          <a:p>
            <a:pPr>
              <a:lnSpc>
                <a:spcPct val="120000"/>
              </a:lnSpc>
              <a:spcBef>
                <a:spcPct val="80000"/>
              </a:spcBef>
            </a:pPr>
            <a:r>
              <a:rPr lang="en-US" sz="2800" b="1"/>
              <a:t>In this text, module names follow the same two rules used for variable names:</a:t>
            </a:r>
          </a:p>
          <a:p>
            <a:pPr lvl="1">
              <a:lnSpc>
                <a:spcPct val="120000"/>
              </a:lnSpc>
              <a:spcBef>
                <a:spcPct val="80000"/>
              </a:spcBef>
            </a:pPr>
            <a:r>
              <a:rPr lang="en-US" sz="2700" b="1"/>
              <a:t>Must be one word</a:t>
            </a:r>
          </a:p>
          <a:p>
            <a:pPr lvl="1">
              <a:lnSpc>
                <a:spcPct val="120000"/>
              </a:lnSpc>
              <a:spcBef>
                <a:spcPct val="80000"/>
              </a:spcBef>
            </a:pPr>
            <a:r>
              <a:rPr lang="en-US" sz="2700" b="1"/>
              <a:t>Should have some meaning</a:t>
            </a:r>
          </a:p>
        </p:txBody>
      </p:sp>
      <p:sp>
        <p:nvSpPr>
          <p:cNvPr id="5" name="Slide Number Placeholder 5"/>
          <p:cNvSpPr>
            <a:spLocks noGrp="1"/>
          </p:cNvSpPr>
          <p:nvPr>
            <p:ph type="sldNum" sz="quarter" idx="14"/>
          </p:nvPr>
        </p:nvSpPr>
        <p:spPr/>
        <p:txBody>
          <a:bodyPr/>
          <a:lstStyle/>
          <a:p>
            <a:fld id="{8CDCD66A-5400-4A7A-9E4C-890827DEE6B8}" type="slidenum">
              <a:rPr lang="en-US"/>
              <a:pPr/>
              <a:t>68</a:t>
            </a:fld>
            <a:endParaRPr lang="en-US"/>
          </a:p>
        </p:txBody>
      </p:sp>
    </p:spTree>
    <p:extLst>
      <p:ext uri="{BB962C8B-B14F-4D97-AF65-F5344CB8AC3E}">
        <p14:creationId xmlns:p14="http://schemas.microsoft.com/office/powerpoint/2010/main" val="34199841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a:t>Modularizing a Program</a:t>
            </a:r>
          </a:p>
        </p:txBody>
      </p:sp>
      <p:sp>
        <p:nvSpPr>
          <p:cNvPr id="45059" name="Rectangle 3"/>
          <p:cNvSpPr>
            <a:spLocks noGrp="1" noChangeArrowheads="1"/>
          </p:cNvSpPr>
          <p:nvPr>
            <p:ph idx="1"/>
          </p:nvPr>
        </p:nvSpPr>
        <p:spPr/>
        <p:txBody>
          <a:bodyPr/>
          <a:lstStyle/>
          <a:p>
            <a:pPr>
              <a:spcBef>
                <a:spcPct val="80000"/>
              </a:spcBef>
            </a:pPr>
            <a:r>
              <a:rPr lang="en-US" dirty="0"/>
              <a:t>When a program uses a module, you can refer to the main program as the </a:t>
            </a:r>
            <a:r>
              <a:rPr lang="en-US" dirty="0">
                <a:solidFill>
                  <a:srgbClr val="009900"/>
                </a:solidFill>
              </a:rPr>
              <a:t>calling program</a:t>
            </a:r>
          </a:p>
          <a:p>
            <a:pPr>
              <a:spcBef>
                <a:spcPct val="80000"/>
              </a:spcBef>
            </a:pPr>
            <a:r>
              <a:rPr lang="en-US" dirty="0"/>
              <a:t>Whenever a main program calls a module, the logic transfers to the module</a:t>
            </a:r>
          </a:p>
          <a:p>
            <a:pPr>
              <a:spcBef>
                <a:spcPct val="80000"/>
              </a:spcBef>
            </a:pPr>
            <a:r>
              <a:rPr lang="en-US" dirty="0"/>
              <a:t>When the module ends, the logical flow transfers back to the main calling program and resumes where it left off</a:t>
            </a:r>
          </a:p>
        </p:txBody>
      </p:sp>
      <p:sp>
        <p:nvSpPr>
          <p:cNvPr id="5" name="Slide Number Placeholder 5"/>
          <p:cNvSpPr>
            <a:spLocks noGrp="1"/>
          </p:cNvSpPr>
          <p:nvPr>
            <p:ph type="sldNum" sz="quarter" idx="14"/>
          </p:nvPr>
        </p:nvSpPr>
        <p:spPr/>
        <p:txBody>
          <a:bodyPr/>
          <a:lstStyle/>
          <a:p>
            <a:fld id="{0962DAA7-6853-4157-B868-16CC9B35F63A}" type="slidenum">
              <a:rPr lang="en-US"/>
              <a:pPr/>
              <a:t>69</a:t>
            </a:fld>
            <a:endParaRPr lang="en-US"/>
          </a:p>
        </p:txBody>
      </p:sp>
    </p:spTree>
    <p:extLst>
      <p:ext uri="{BB962C8B-B14F-4D97-AF65-F5344CB8AC3E}">
        <p14:creationId xmlns:p14="http://schemas.microsoft.com/office/powerpoint/2010/main" val="55464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DFF2CFE-2B95-435B-A62E-7E3790F1CD87}" type="slidenum">
              <a:rPr lang="en-US"/>
              <a:pPr/>
              <a:t>7</a:t>
            </a:fld>
            <a:endParaRPr lang="en-US"/>
          </a:p>
        </p:txBody>
      </p:sp>
      <p:sp>
        <p:nvSpPr>
          <p:cNvPr id="314370" name="Rectangle 2"/>
          <p:cNvSpPr>
            <a:spLocks noGrp="1" noChangeArrowheads="1"/>
          </p:cNvSpPr>
          <p:nvPr>
            <p:ph type="title"/>
          </p:nvPr>
        </p:nvSpPr>
        <p:spPr/>
        <p:txBody>
          <a:bodyPr/>
          <a:lstStyle/>
          <a:p>
            <a:r>
              <a:rPr lang="en-US"/>
              <a:t>Programming Process</a:t>
            </a:r>
          </a:p>
        </p:txBody>
      </p:sp>
      <p:pic>
        <p:nvPicPr>
          <p:cNvPr id="314375" name="Picture 7" descr="Fig01-01"/>
          <p:cNvPicPr>
            <a:picLocks noChangeAspect="1" noChangeArrowheads="1"/>
          </p:cNvPicPr>
          <p:nvPr/>
        </p:nvPicPr>
        <p:blipFill rotWithShape="1">
          <a:blip r:embed="rId3">
            <a:lum bright="-6000"/>
            <a:extLst>
              <a:ext uri="{28A0092B-C50C-407E-A947-70E740481C1C}">
                <a14:useLocalDpi xmlns:a14="http://schemas.microsoft.com/office/drawing/2010/main" val="0"/>
              </a:ext>
            </a:extLst>
          </a:blip>
          <a:srcRect t="8440"/>
          <a:stretch/>
        </p:blipFill>
        <p:spPr bwMode="auto">
          <a:xfrm>
            <a:off x="428684" y="2068830"/>
            <a:ext cx="8286633"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713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a:t>Modularizing a Program</a:t>
            </a:r>
          </a:p>
        </p:txBody>
      </p:sp>
      <p:pic>
        <p:nvPicPr>
          <p:cNvPr id="46089" name="Picture 9" descr="Fig03-04"/>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226"/>
          <a:stretch/>
        </p:blipFill>
        <p:spPr>
          <a:xfrm>
            <a:off x="2823210" y="1792529"/>
            <a:ext cx="3497580" cy="44861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5"/>
          <p:cNvSpPr>
            <a:spLocks noGrp="1"/>
          </p:cNvSpPr>
          <p:nvPr>
            <p:ph type="sldNum" sz="quarter" idx="14"/>
          </p:nvPr>
        </p:nvSpPr>
        <p:spPr/>
        <p:txBody>
          <a:bodyPr/>
          <a:lstStyle/>
          <a:p>
            <a:fld id="{C3875843-0277-47E2-A356-4F9AE549DC27}" type="slidenum">
              <a:rPr lang="en-US"/>
              <a:pPr/>
              <a:t>70</a:t>
            </a:fld>
            <a:endParaRPr lang="en-US"/>
          </a:p>
        </p:txBody>
      </p:sp>
    </p:spTree>
    <p:extLst>
      <p:ext uri="{BB962C8B-B14F-4D97-AF65-F5344CB8AC3E}">
        <p14:creationId xmlns:p14="http://schemas.microsoft.com/office/powerpoint/2010/main" val="10990959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b="1"/>
              <a:t>Modules Calling Other Modules</a:t>
            </a:r>
          </a:p>
        </p:txBody>
      </p:sp>
      <p:sp>
        <p:nvSpPr>
          <p:cNvPr id="14339" name="Rectangle 3"/>
          <p:cNvSpPr>
            <a:spLocks noGrp="1" noChangeArrowheads="1"/>
          </p:cNvSpPr>
          <p:nvPr>
            <p:ph idx="1"/>
          </p:nvPr>
        </p:nvSpPr>
        <p:spPr/>
        <p:txBody>
          <a:bodyPr/>
          <a:lstStyle/>
          <a:p>
            <a:r>
              <a:rPr lang="en-US" sz="2400" b="1"/>
              <a:t>Determining when to break down any particular module further into its own subroutines or submodules is an art</a:t>
            </a:r>
          </a:p>
          <a:p>
            <a:r>
              <a:rPr lang="en-US" sz="2400" b="1"/>
              <a:t>Some companies may have arbitrary rules, such as:</a:t>
            </a:r>
          </a:p>
          <a:p>
            <a:pPr lvl="1"/>
            <a:r>
              <a:rPr lang="en-US" sz="2000" b="1"/>
              <a:t> </a:t>
            </a:r>
            <a:r>
              <a:rPr lang="en-US" sz="2300" b="1"/>
              <a:t>“a subroutine should never take more than a page,” or</a:t>
            </a:r>
          </a:p>
          <a:p>
            <a:pPr lvl="1"/>
            <a:r>
              <a:rPr lang="en-US" sz="2300" b="1"/>
              <a:t>“a module should never have more than 30 statements in it,” or </a:t>
            </a:r>
          </a:p>
          <a:p>
            <a:pPr lvl="1"/>
            <a:r>
              <a:rPr lang="en-US" sz="2300" b="1"/>
              <a:t>“never have a method or function with only one statement in it”</a:t>
            </a:r>
          </a:p>
        </p:txBody>
      </p:sp>
      <p:sp>
        <p:nvSpPr>
          <p:cNvPr id="5" name="Slide Number Placeholder 5"/>
          <p:cNvSpPr>
            <a:spLocks noGrp="1"/>
          </p:cNvSpPr>
          <p:nvPr>
            <p:ph type="sldNum" sz="quarter" idx="14"/>
          </p:nvPr>
        </p:nvSpPr>
        <p:spPr/>
        <p:txBody>
          <a:bodyPr/>
          <a:lstStyle/>
          <a:p>
            <a:fld id="{23DA18C7-B881-4443-9DD0-FA7CCC8B119A}" type="slidenum">
              <a:rPr lang="en-US"/>
              <a:pPr/>
              <a:t>71</a:t>
            </a:fld>
            <a:endParaRPr lang="en-US"/>
          </a:p>
        </p:txBody>
      </p:sp>
    </p:spTree>
    <p:extLst>
      <p:ext uri="{BB962C8B-B14F-4D97-AF65-F5344CB8AC3E}">
        <p14:creationId xmlns:p14="http://schemas.microsoft.com/office/powerpoint/2010/main" val="25992593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b="1" dirty="0"/>
              <a:t>Modules Calling Other Modules</a:t>
            </a:r>
          </a:p>
        </p:txBody>
      </p:sp>
      <p:sp>
        <p:nvSpPr>
          <p:cNvPr id="65539" name="Rectangle 3"/>
          <p:cNvSpPr>
            <a:spLocks noGrp="1" noChangeArrowheads="1"/>
          </p:cNvSpPr>
          <p:nvPr>
            <p:ph idx="1"/>
          </p:nvPr>
        </p:nvSpPr>
        <p:spPr/>
        <p:txBody>
          <a:bodyPr/>
          <a:lstStyle/>
          <a:p>
            <a:r>
              <a:rPr lang="en-US" b="1" dirty="0"/>
              <a:t>A better policy is to place together statements that contribute to one specific task</a:t>
            </a:r>
          </a:p>
          <a:p>
            <a:r>
              <a:rPr lang="en-US" b="1" dirty="0"/>
              <a:t>The more the statements contribute to the same job, the greater the functional cohesion of the module</a:t>
            </a:r>
          </a:p>
          <a:p>
            <a:endParaRPr lang="en-US" b="1" dirty="0"/>
          </a:p>
        </p:txBody>
      </p:sp>
      <p:sp>
        <p:nvSpPr>
          <p:cNvPr id="5" name="Slide Number Placeholder 5"/>
          <p:cNvSpPr>
            <a:spLocks noGrp="1"/>
          </p:cNvSpPr>
          <p:nvPr>
            <p:ph type="sldNum" sz="quarter" idx="14"/>
          </p:nvPr>
        </p:nvSpPr>
        <p:spPr/>
        <p:txBody>
          <a:bodyPr/>
          <a:lstStyle/>
          <a:p>
            <a:fld id="{4D44B93D-3EB3-4DA6-97C3-A121E7C65237}" type="slidenum">
              <a:rPr lang="en-US"/>
              <a:pPr/>
              <a:t>72</a:t>
            </a:fld>
            <a:endParaRPr lang="en-US"/>
          </a:p>
        </p:txBody>
      </p:sp>
    </p:spTree>
    <p:extLst>
      <p:ext uri="{BB962C8B-B14F-4D97-AF65-F5344CB8AC3E}">
        <p14:creationId xmlns:p14="http://schemas.microsoft.com/office/powerpoint/2010/main" val="30567753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Chapter 7 Breaking a Large Program into </a:t>
            </a:r>
            <a:r>
              <a:rPr lang="en-US" sz="2800" dirty="0" smtClean="0"/>
              <a:t>Objects</a:t>
            </a:r>
            <a:endParaRPr lang="en-US" sz="2800" dirty="0"/>
          </a:p>
        </p:txBody>
      </p:sp>
      <p:sp>
        <p:nvSpPr>
          <p:cNvPr id="3" name="Content Placeholder 2"/>
          <p:cNvSpPr>
            <a:spLocks noGrp="1"/>
          </p:cNvSpPr>
          <p:nvPr>
            <p:ph idx="1"/>
          </p:nvPr>
        </p:nvSpPr>
        <p:spPr/>
        <p:txBody>
          <a:bodyPr/>
          <a:lstStyle/>
          <a:p>
            <a:r>
              <a:rPr lang="en-US" dirty="0" smtClean="0"/>
              <a:t>Understanding Object-Oriented Programming</a:t>
            </a:r>
          </a:p>
          <a:p>
            <a:r>
              <a:rPr lang="en-US" dirty="0" smtClean="0"/>
              <a:t>Object-Oriented Programming Languages</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73</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32966433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dirty="0"/>
              <a:t>Object Oriented Concepts</a:t>
            </a:r>
          </a:p>
        </p:txBody>
      </p:sp>
      <p:sp>
        <p:nvSpPr>
          <p:cNvPr id="60419" name="Rectangle 3"/>
          <p:cNvSpPr>
            <a:spLocks noGrp="1" noChangeArrowheads="1"/>
          </p:cNvSpPr>
          <p:nvPr>
            <p:ph idx="1"/>
          </p:nvPr>
        </p:nvSpPr>
        <p:spPr/>
        <p:txBody>
          <a:bodyPr/>
          <a:lstStyle/>
          <a:p>
            <a:pPr>
              <a:lnSpc>
                <a:spcPct val="90000"/>
              </a:lnSpc>
            </a:pPr>
            <a:r>
              <a:rPr lang="en-US" sz="2400" b="1"/>
              <a:t>Abstraction</a:t>
            </a:r>
          </a:p>
          <a:p>
            <a:pPr>
              <a:lnSpc>
                <a:spcPct val="90000"/>
              </a:lnSpc>
            </a:pPr>
            <a:r>
              <a:rPr lang="en-US" sz="2400" b="1"/>
              <a:t>Encapsulation</a:t>
            </a:r>
          </a:p>
          <a:p>
            <a:pPr>
              <a:lnSpc>
                <a:spcPct val="90000"/>
              </a:lnSpc>
            </a:pPr>
            <a:r>
              <a:rPr lang="en-US" sz="2400" b="1"/>
              <a:t>Inheritance</a:t>
            </a:r>
          </a:p>
          <a:p>
            <a:pPr>
              <a:lnSpc>
                <a:spcPct val="90000"/>
              </a:lnSpc>
            </a:pPr>
            <a:r>
              <a:rPr lang="en-US" sz="2400" b="1"/>
              <a:t>Polymorphism</a:t>
            </a:r>
          </a:p>
          <a:p>
            <a:pPr>
              <a:lnSpc>
                <a:spcPct val="90000"/>
              </a:lnSpc>
            </a:pPr>
            <a:r>
              <a:rPr lang="en-US" sz="2400" b="1"/>
              <a:t>Classes</a:t>
            </a:r>
          </a:p>
          <a:p>
            <a:pPr>
              <a:lnSpc>
                <a:spcPct val="90000"/>
              </a:lnSpc>
            </a:pPr>
            <a:r>
              <a:rPr lang="en-US" sz="2400" b="1"/>
              <a:t>Objects</a:t>
            </a:r>
          </a:p>
          <a:p>
            <a:pPr>
              <a:lnSpc>
                <a:spcPct val="90000"/>
              </a:lnSpc>
            </a:pPr>
            <a:r>
              <a:rPr lang="en-US" sz="2400" b="1"/>
              <a:t>State Retention</a:t>
            </a:r>
          </a:p>
          <a:p>
            <a:pPr>
              <a:lnSpc>
                <a:spcPct val="90000"/>
              </a:lnSpc>
            </a:pPr>
            <a:r>
              <a:rPr lang="en-US" sz="2400" b="1"/>
              <a:t>Genericity</a:t>
            </a:r>
          </a:p>
          <a:p>
            <a:pPr>
              <a:lnSpc>
                <a:spcPct val="90000"/>
              </a:lnSpc>
            </a:pPr>
            <a:r>
              <a:rPr lang="en-US" sz="2400" b="1"/>
              <a:t>Messaging</a:t>
            </a:r>
          </a:p>
          <a:p>
            <a:pPr>
              <a:lnSpc>
                <a:spcPct val="90000"/>
              </a:lnSpc>
            </a:pPr>
            <a:r>
              <a:rPr lang="en-US" sz="2400" b="1"/>
              <a:t>Metadata</a:t>
            </a:r>
          </a:p>
          <a:p>
            <a:pPr>
              <a:lnSpc>
                <a:spcPct val="90000"/>
              </a:lnSpc>
            </a:pPr>
            <a:endParaRPr lang="en-US" sz="2400" b="1"/>
          </a:p>
        </p:txBody>
      </p:sp>
      <p:sp>
        <p:nvSpPr>
          <p:cNvPr id="4" name="Slide Number Placeholder 5"/>
          <p:cNvSpPr>
            <a:spLocks noGrp="1"/>
          </p:cNvSpPr>
          <p:nvPr>
            <p:ph type="sldNum" sz="quarter" idx="14"/>
          </p:nvPr>
        </p:nvSpPr>
        <p:spPr/>
        <p:txBody>
          <a:bodyPr/>
          <a:lstStyle/>
          <a:p>
            <a:fld id="{00631686-60FE-41D4-BB6E-7571D1C157A4}" type="slidenum">
              <a:rPr lang="en-US"/>
              <a:pPr/>
              <a:t>74</a:t>
            </a:fld>
            <a:endParaRPr lang="en-US"/>
          </a:p>
        </p:txBody>
      </p:sp>
    </p:spTree>
    <p:extLst>
      <p:ext uri="{BB962C8B-B14F-4D97-AF65-F5344CB8AC3E}">
        <p14:creationId xmlns:p14="http://schemas.microsoft.com/office/powerpoint/2010/main" val="9486008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dirty="0"/>
              <a:t>Abstraction</a:t>
            </a:r>
          </a:p>
        </p:txBody>
      </p:sp>
      <p:sp>
        <p:nvSpPr>
          <p:cNvPr id="82947" name="Rectangle 3"/>
          <p:cNvSpPr>
            <a:spLocks noGrp="1" noChangeArrowheads="1"/>
          </p:cNvSpPr>
          <p:nvPr>
            <p:ph idx="1"/>
          </p:nvPr>
        </p:nvSpPr>
        <p:spPr/>
        <p:txBody>
          <a:bodyPr/>
          <a:lstStyle/>
          <a:p>
            <a:pPr>
              <a:lnSpc>
                <a:spcPct val="80000"/>
              </a:lnSpc>
            </a:pPr>
            <a:r>
              <a:rPr lang="en-US" sz="2400" b="1"/>
              <a:t>Simplifying complex reality by modeling classes appropriate to the problem.</a:t>
            </a:r>
          </a:p>
          <a:p>
            <a:pPr>
              <a:lnSpc>
                <a:spcPct val="80000"/>
              </a:lnSpc>
            </a:pPr>
            <a:r>
              <a:rPr lang="en-US" sz="2400" b="1"/>
              <a:t>Working at the most appropriate level of inheritance for a given aspect of the problem. </a:t>
            </a:r>
          </a:p>
        </p:txBody>
      </p:sp>
      <p:sp>
        <p:nvSpPr>
          <p:cNvPr id="32" name="Slide Number Placeholder 5"/>
          <p:cNvSpPr>
            <a:spLocks noGrp="1"/>
          </p:cNvSpPr>
          <p:nvPr>
            <p:ph type="sldNum" sz="quarter" idx="14"/>
          </p:nvPr>
        </p:nvSpPr>
        <p:spPr/>
        <p:txBody>
          <a:bodyPr/>
          <a:lstStyle/>
          <a:p>
            <a:fld id="{1734EAEF-7F53-4D57-80A2-D2AD7B5A7A38}" type="slidenum">
              <a:rPr lang="en-US"/>
              <a:pPr/>
              <a:t>75</a:t>
            </a:fld>
            <a:endParaRPr lang="en-US"/>
          </a:p>
        </p:txBody>
      </p:sp>
      <p:sp>
        <p:nvSpPr>
          <p:cNvPr id="82948" name="Text Box 4"/>
          <p:cNvSpPr txBox="1">
            <a:spLocks noChangeArrowheads="1"/>
          </p:cNvSpPr>
          <p:nvPr/>
        </p:nvSpPr>
        <p:spPr bwMode="auto">
          <a:xfrm>
            <a:off x="838200" y="3429000"/>
            <a:ext cx="1066800" cy="476250"/>
          </a:xfrm>
          <a:prstGeom prst="rect">
            <a:avLst/>
          </a:prstGeom>
          <a:solidFill>
            <a:srgbClr val="008000"/>
          </a:solidFill>
          <a:ln w="19050">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Music</a:t>
            </a:r>
          </a:p>
        </p:txBody>
      </p:sp>
      <p:grpSp>
        <p:nvGrpSpPr>
          <p:cNvPr id="82971" name="Group 27"/>
          <p:cNvGrpSpPr>
            <a:grpSpLocks/>
          </p:cNvGrpSpPr>
          <p:nvPr/>
        </p:nvGrpSpPr>
        <p:grpSpPr bwMode="auto">
          <a:xfrm>
            <a:off x="1905000" y="3429000"/>
            <a:ext cx="2963863" cy="466725"/>
            <a:chOff x="1200" y="2160"/>
            <a:chExt cx="1867" cy="294"/>
          </a:xfrm>
        </p:grpSpPr>
        <p:sp>
          <p:nvSpPr>
            <p:cNvPr id="82949" name="Text Box 5"/>
            <p:cNvSpPr txBox="1">
              <a:spLocks noChangeArrowheads="1"/>
            </p:cNvSpPr>
            <p:nvPr/>
          </p:nvSpPr>
          <p:spPr bwMode="auto">
            <a:xfrm>
              <a:off x="2112" y="2160"/>
              <a:ext cx="955"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Classical</a:t>
              </a:r>
            </a:p>
          </p:txBody>
        </p:sp>
        <p:sp>
          <p:nvSpPr>
            <p:cNvPr id="82958" name="Line 14"/>
            <p:cNvSpPr>
              <a:spLocks noChangeShapeType="1"/>
            </p:cNvSpPr>
            <p:nvPr/>
          </p:nvSpPr>
          <p:spPr bwMode="auto">
            <a:xfrm>
              <a:off x="1200" y="2304"/>
              <a:ext cx="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972" name="Group 28"/>
          <p:cNvGrpSpPr>
            <a:grpSpLocks/>
          </p:cNvGrpSpPr>
          <p:nvPr/>
        </p:nvGrpSpPr>
        <p:grpSpPr bwMode="auto">
          <a:xfrm>
            <a:off x="1905000" y="3886200"/>
            <a:ext cx="1676400" cy="619125"/>
            <a:chOff x="1200" y="2448"/>
            <a:chExt cx="1056" cy="390"/>
          </a:xfrm>
        </p:grpSpPr>
        <p:sp>
          <p:nvSpPr>
            <p:cNvPr id="82951" name="Text Box 7"/>
            <p:cNvSpPr txBox="1">
              <a:spLocks noChangeArrowheads="1"/>
            </p:cNvSpPr>
            <p:nvPr/>
          </p:nvSpPr>
          <p:spPr bwMode="auto">
            <a:xfrm>
              <a:off x="1728" y="2544"/>
              <a:ext cx="528"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Jazz</a:t>
              </a:r>
            </a:p>
          </p:txBody>
        </p:sp>
        <p:sp>
          <p:nvSpPr>
            <p:cNvPr id="82959" name="Line 15"/>
            <p:cNvSpPr>
              <a:spLocks noChangeShapeType="1"/>
            </p:cNvSpPr>
            <p:nvPr/>
          </p:nvSpPr>
          <p:spPr bwMode="auto">
            <a:xfrm>
              <a:off x="1200" y="2448"/>
              <a:ext cx="52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973" name="Group 29"/>
          <p:cNvGrpSpPr>
            <a:grpSpLocks/>
          </p:cNvGrpSpPr>
          <p:nvPr/>
        </p:nvGrpSpPr>
        <p:grpSpPr bwMode="auto">
          <a:xfrm>
            <a:off x="1600200" y="3886200"/>
            <a:ext cx="1473200" cy="1381125"/>
            <a:chOff x="1008" y="2448"/>
            <a:chExt cx="928" cy="870"/>
          </a:xfrm>
        </p:grpSpPr>
        <p:sp>
          <p:nvSpPr>
            <p:cNvPr id="82950" name="Text Box 6"/>
            <p:cNvSpPr txBox="1">
              <a:spLocks noChangeArrowheads="1"/>
            </p:cNvSpPr>
            <p:nvPr/>
          </p:nvSpPr>
          <p:spPr bwMode="auto">
            <a:xfrm>
              <a:off x="1344" y="3024"/>
              <a:ext cx="592"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Rock</a:t>
              </a:r>
            </a:p>
          </p:txBody>
        </p:sp>
        <p:sp>
          <p:nvSpPr>
            <p:cNvPr id="82962" name="Line 18"/>
            <p:cNvSpPr>
              <a:spLocks noChangeShapeType="1"/>
            </p:cNvSpPr>
            <p:nvPr/>
          </p:nvSpPr>
          <p:spPr bwMode="auto">
            <a:xfrm>
              <a:off x="1008" y="2448"/>
              <a:ext cx="432"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974" name="Group 30"/>
          <p:cNvGrpSpPr>
            <a:grpSpLocks/>
          </p:cNvGrpSpPr>
          <p:nvPr/>
        </p:nvGrpSpPr>
        <p:grpSpPr bwMode="auto">
          <a:xfrm>
            <a:off x="381000" y="3962400"/>
            <a:ext cx="1362075" cy="923925"/>
            <a:chOff x="240" y="2496"/>
            <a:chExt cx="858" cy="582"/>
          </a:xfrm>
        </p:grpSpPr>
        <p:sp>
          <p:nvSpPr>
            <p:cNvPr id="82952" name="Text Box 8"/>
            <p:cNvSpPr txBox="1">
              <a:spLocks noChangeArrowheads="1"/>
            </p:cNvSpPr>
            <p:nvPr/>
          </p:nvSpPr>
          <p:spPr bwMode="auto">
            <a:xfrm>
              <a:off x="240" y="2784"/>
              <a:ext cx="858"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Country</a:t>
              </a:r>
            </a:p>
          </p:txBody>
        </p:sp>
        <p:sp>
          <p:nvSpPr>
            <p:cNvPr id="82963" name="Line 19"/>
            <p:cNvSpPr>
              <a:spLocks noChangeShapeType="1"/>
            </p:cNvSpPr>
            <p:nvPr/>
          </p:nvSpPr>
          <p:spPr bwMode="auto">
            <a:xfrm>
              <a:off x="672" y="2496"/>
              <a:ext cx="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975" name="Group 31"/>
          <p:cNvGrpSpPr>
            <a:grpSpLocks/>
          </p:cNvGrpSpPr>
          <p:nvPr/>
        </p:nvGrpSpPr>
        <p:grpSpPr bwMode="auto">
          <a:xfrm>
            <a:off x="3048000" y="4267200"/>
            <a:ext cx="1908175" cy="762000"/>
            <a:chOff x="1920" y="2688"/>
            <a:chExt cx="1202" cy="480"/>
          </a:xfrm>
        </p:grpSpPr>
        <p:sp>
          <p:nvSpPr>
            <p:cNvPr id="82953" name="Text Box 9"/>
            <p:cNvSpPr txBox="1">
              <a:spLocks noChangeArrowheads="1"/>
            </p:cNvSpPr>
            <p:nvPr/>
          </p:nvSpPr>
          <p:spPr bwMode="auto">
            <a:xfrm>
              <a:off x="2638" y="2832"/>
              <a:ext cx="484"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Pop</a:t>
              </a:r>
            </a:p>
          </p:txBody>
        </p:sp>
        <p:sp>
          <p:nvSpPr>
            <p:cNvPr id="82964" name="Line 20"/>
            <p:cNvSpPr>
              <a:spLocks noChangeShapeType="1"/>
            </p:cNvSpPr>
            <p:nvPr/>
          </p:nvSpPr>
          <p:spPr bwMode="auto">
            <a:xfrm>
              <a:off x="2256" y="2688"/>
              <a:ext cx="38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965" name="Line 21"/>
            <p:cNvSpPr>
              <a:spLocks noChangeShapeType="1"/>
            </p:cNvSpPr>
            <p:nvPr/>
          </p:nvSpPr>
          <p:spPr bwMode="auto">
            <a:xfrm flipV="1">
              <a:off x="1920" y="3024"/>
              <a:ext cx="72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976" name="Group 32"/>
          <p:cNvGrpSpPr>
            <a:grpSpLocks/>
          </p:cNvGrpSpPr>
          <p:nvPr/>
        </p:nvGrpSpPr>
        <p:grpSpPr bwMode="auto">
          <a:xfrm>
            <a:off x="3581400" y="4114800"/>
            <a:ext cx="3894138" cy="1000125"/>
            <a:chOff x="2256" y="2592"/>
            <a:chExt cx="2453" cy="630"/>
          </a:xfrm>
        </p:grpSpPr>
        <p:sp>
          <p:nvSpPr>
            <p:cNvPr id="82956" name="Text Box 12"/>
            <p:cNvSpPr txBox="1">
              <a:spLocks noChangeArrowheads="1"/>
            </p:cNvSpPr>
            <p:nvPr/>
          </p:nvSpPr>
          <p:spPr bwMode="auto">
            <a:xfrm>
              <a:off x="4224" y="2928"/>
              <a:ext cx="485"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Rap</a:t>
              </a:r>
            </a:p>
          </p:txBody>
        </p:sp>
        <p:sp>
          <p:nvSpPr>
            <p:cNvPr id="82966" name="Line 22"/>
            <p:cNvSpPr>
              <a:spLocks noChangeShapeType="1"/>
            </p:cNvSpPr>
            <p:nvPr/>
          </p:nvSpPr>
          <p:spPr bwMode="auto">
            <a:xfrm>
              <a:off x="3120" y="2976"/>
              <a:ext cx="110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967" name="Line 23"/>
            <p:cNvSpPr>
              <a:spLocks noChangeShapeType="1"/>
            </p:cNvSpPr>
            <p:nvPr/>
          </p:nvSpPr>
          <p:spPr bwMode="auto">
            <a:xfrm>
              <a:off x="2256" y="2592"/>
              <a:ext cx="1968"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977" name="Group 33"/>
          <p:cNvGrpSpPr>
            <a:grpSpLocks/>
          </p:cNvGrpSpPr>
          <p:nvPr/>
        </p:nvGrpSpPr>
        <p:grpSpPr bwMode="auto">
          <a:xfrm>
            <a:off x="2819400" y="4953000"/>
            <a:ext cx="3709988" cy="1152525"/>
            <a:chOff x="1776" y="3120"/>
            <a:chExt cx="2337" cy="726"/>
          </a:xfrm>
        </p:grpSpPr>
        <p:sp>
          <p:nvSpPr>
            <p:cNvPr id="82955" name="Text Box 11"/>
            <p:cNvSpPr txBox="1">
              <a:spLocks noChangeArrowheads="1"/>
            </p:cNvSpPr>
            <p:nvPr/>
          </p:nvSpPr>
          <p:spPr bwMode="auto">
            <a:xfrm>
              <a:off x="2880" y="3552"/>
              <a:ext cx="1233"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Heavy Metal</a:t>
              </a:r>
            </a:p>
          </p:txBody>
        </p:sp>
        <p:sp>
          <p:nvSpPr>
            <p:cNvPr id="82968" name="Line 24"/>
            <p:cNvSpPr>
              <a:spLocks noChangeShapeType="1"/>
            </p:cNvSpPr>
            <p:nvPr/>
          </p:nvSpPr>
          <p:spPr bwMode="auto">
            <a:xfrm>
              <a:off x="3024" y="3120"/>
              <a:ext cx="38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969" name="Line 25"/>
            <p:cNvSpPr>
              <a:spLocks noChangeShapeType="1"/>
            </p:cNvSpPr>
            <p:nvPr/>
          </p:nvSpPr>
          <p:spPr bwMode="auto">
            <a:xfrm>
              <a:off x="1776" y="3312"/>
              <a:ext cx="1104"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978" name="Group 34"/>
          <p:cNvGrpSpPr>
            <a:grpSpLocks/>
          </p:cNvGrpSpPr>
          <p:nvPr/>
        </p:nvGrpSpPr>
        <p:grpSpPr bwMode="auto">
          <a:xfrm>
            <a:off x="6553200" y="5486400"/>
            <a:ext cx="1574800" cy="466725"/>
            <a:chOff x="4128" y="3456"/>
            <a:chExt cx="992" cy="294"/>
          </a:xfrm>
        </p:grpSpPr>
        <p:sp>
          <p:nvSpPr>
            <p:cNvPr id="82957" name="Text Box 13"/>
            <p:cNvSpPr txBox="1">
              <a:spLocks noChangeArrowheads="1"/>
            </p:cNvSpPr>
            <p:nvPr/>
          </p:nvSpPr>
          <p:spPr bwMode="auto">
            <a:xfrm>
              <a:off x="4656" y="3456"/>
              <a:ext cx="464"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Ska</a:t>
              </a:r>
            </a:p>
          </p:txBody>
        </p:sp>
        <p:sp>
          <p:nvSpPr>
            <p:cNvPr id="82970" name="Line 26"/>
            <p:cNvSpPr>
              <a:spLocks noChangeShapeType="1"/>
            </p:cNvSpPr>
            <p:nvPr/>
          </p:nvSpPr>
          <p:spPr bwMode="auto">
            <a:xfrm flipV="1">
              <a:off x="4128" y="3552"/>
              <a:ext cx="48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40405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p:cTn id="7" dur="500" fill="hold"/>
                                        <p:tgtEl>
                                          <p:spTgt spid="82948"/>
                                        </p:tgtEl>
                                        <p:attrNameLst>
                                          <p:attrName>ppt_w</p:attrName>
                                        </p:attrNameLst>
                                      </p:cBhvr>
                                      <p:tavLst>
                                        <p:tav tm="0">
                                          <p:val>
                                            <p:fltVal val="0"/>
                                          </p:val>
                                        </p:tav>
                                        <p:tav tm="100000">
                                          <p:val>
                                            <p:strVal val="#ppt_w"/>
                                          </p:val>
                                        </p:tav>
                                      </p:tavLst>
                                    </p:anim>
                                    <p:anim calcmode="lin" valueType="num">
                                      <p:cBhvr>
                                        <p:cTn id="8" dur="500" fill="hold"/>
                                        <p:tgtEl>
                                          <p:spTgt spid="82948"/>
                                        </p:tgtEl>
                                        <p:attrNameLst>
                                          <p:attrName>ppt_h</p:attrName>
                                        </p:attrNameLst>
                                      </p:cBhvr>
                                      <p:tavLst>
                                        <p:tav tm="0">
                                          <p:val>
                                            <p:fltVal val="0"/>
                                          </p:val>
                                        </p:tav>
                                        <p:tav tm="100000">
                                          <p:val>
                                            <p:strVal val="#ppt_h"/>
                                          </p:val>
                                        </p:tav>
                                      </p:tavLst>
                                    </p:anim>
                                    <p:animEffect transition="in" filter="fade">
                                      <p:cBhvr>
                                        <p:cTn id="9" dur="500"/>
                                        <p:tgtEl>
                                          <p:spTgt spid="829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2971"/>
                                        </p:tgtEl>
                                        <p:attrNameLst>
                                          <p:attrName>style.visibility</p:attrName>
                                        </p:attrNameLst>
                                      </p:cBhvr>
                                      <p:to>
                                        <p:strVal val="visible"/>
                                      </p:to>
                                    </p:set>
                                    <p:anim calcmode="lin" valueType="num">
                                      <p:cBhvr>
                                        <p:cTn id="14" dur="500" fill="hold"/>
                                        <p:tgtEl>
                                          <p:spTgt spid="82971"/>
                                        </p:tgtEl>
                                        <p:attrNameLst>
                                          <p:attrName>ppt_w</p:attrName>
                                        </p:attrNameLst>
                                      </p:cBhvr>
                                      <p:tavLst>
                                        <p:tav tm="0">
                                          <p:val>
                                            <p:fltVal val="0"/>
                                          </p:val>
                                        </p:tav>
                                        <p:tav tm="100000">
                                          <p:val>
                                            <p:strVal val="#ppt_w"/>
                                          </p:val>
                                        </p:tav>
                                      </p:tavLst>
                                    </p:anim>
                                    <p:anim calcmode="lin" valueType="num">
                                      <p:cBhvr>
                                        <p:cTn id="15" dur="500" fill="hold"/>
                                        <p:tgtEl>
                                          <p:spTgt spid="82971"/>
                                        </p:tgtEl>
                                        <p:attrNameLst>
                                          <p:attrName>ppt_h</p:attrName>
                                        </p:attrNameLst>
                                      </p:cBhvr>
                                      <p:tavLst>
                                        <p:tav tm="0">
                                          <p:val>
                                            <p:fltVal val="0"/>
                                          </p:val>
                                        </p:tav>
                                        <p:tav tm="100000">
                                          <p:val>
                                            <p:strVal val="#ppt_h"/>
                                          </p:val>
                                        </p:tav>
                                      </p:tavLst>
                                    </p:anim>
                                    <p:animEffect transition="in" filter="fade">
                                      <p:cBhvr>
                                        <p:cTn id="16" dur="500"/>
                                        <p:tgtEl>
                                          <p:spTgt spid="829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82972"/>
                                        </p:tgtEl>
                                        <p:attrNameLst>
                                          <p:attrName>style.visibility</p:attrName>
                                        </p:attrNameLst>
                                      </p:cBhvr>
                                      <p:to>
                                        <p:strVal val="visible"/>
                                      </p:to>
                                    </p:set>
                                    <p:anim calcmode="lin" valueType="num">
                                      <p:cBhvr>
                                        <p:cTn id="21" dur="500" fill="hold"/>
                                        <p:tgtEl>
                                          <p:spTgt spid="82972"/>
                                        </p:tgtEl>
                                        <p:attrNameLst>
                                          <p:attrName>ppt_w</p:attrName>
                                        </p:attrNameLst>
                                      </p:cBhvr>
                                      <p:tavLst>
                                        <p:tav tm="0">
                                          <p:val>
                                            <p:fltVal val="0"/>
                                          </p:val>
                                        </p:tav>
                                        <p:tav tm="100000">
                                          <p:val>
                                            <p:strVal val="#ppt_w"/>
                                          </p:val>
                                        </p:tav>
                                      </p:tavLst>
                                    </p:anim>
                                    <p:anim calcmode="lin" valueType="num">
                                      <p:cBhvr>
                                        <p:cTn id="22" dur="500" fill="hold"/>
                                        <p:tgtEl>
                                          <p:spTgt spid="82972"/>
                                        </p:tgtEl>
                                        <p:attrNameLst>
                                          <p:attrName>ppt_h</p:attrName>
                                        </p:attrNameLst>
                                      </p:cBhvr>
                                      <p:tavLst>
                                        <p:tav tm="0">
                                          <p:val>
                                            <p:fltVal val="0"/>
                                          </p:val>
                                        </p:tav>
                                        <p:tav tm="100000">
                                          <p:val>
                                            <p:strVal val="#ppt_h"/>
                                          </p:val>
                                        </p:tav>
                                      </p:tavLst>
                                    </p:anim>
                                    <p:animEffect transition="in" filter="fade">
                                      <p:cBhvr>
                                        <p:cTn id="23" dur="500"/>
                                        <p:tgtEl>
                                          <p:spTgt spid="829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82973"/>
                                        </p:tgtEl>
                                        <p:attrNameLst>
                                          <p:attrName>style.visibility</p:attrName>
                                        </p:attrNameLst>
                                      </p:cBhvr>
                                      <p:to>
                                        <p:strVal val="visible"/>
                                      </p:to>
                                    </p:set>
                                    <p:anim calcmode="lin" valueType="num">
                                      <p:cBhvr>
                                        <p:cTn id="28" dur="500" fill="hold"/>
                                        <p:tgtEl>
                                          <p:spTgt spid="82973"/>
                                        </p:tgtEl>
                                        <p:attrNameLst>
                                          <p:attrName>ppt_w</p:attrName>
                                        </p:attrNameLst>
                                      </p:cBhvr>
                                      <p:tavLst>
                                        <p:tav tm="0">
                                          <p:val>
                                            <p:fltVal val="0"/>
                                          </p:val>
                                        </p:tav>
                                        <p:tav tm="100000">
                                          <p:val>
                                            <p:strVal val="#ppt_w"/>
                                          </p:val>
                                        </p:tav>
                                      </p:tavLst>
                                    </p:anim>
                                    <p:anim calcmode="lin" valueType="num">
                                      <p:cBhvr>
                                        <p:cTn id="29" dur="500" fill="hold"/>
                                        <p:tgtEl>
                                          <p:spTgt spid="82973"/>
                                        </p:tgtEl>
                                        <p:attrNameLst>
                                          <p:attrName>ppt_h</p:attrName>
                                        </p:attrNameLst>
                                      </p:cBhvr>
                                      <p:tavLst>
                                        <p:tav tm="0">
                                          <p:val>
                                            <p:fltVal val="0"/>
                                          </p:val>
                                        </p:tav>
                                        <p:tav tm="100000">
                                          <p:val>
                                            <p:strVal val="#ppt_h"/>
                                          </p:val>
                                        </p:tav>
                                      </p:tavLst>
                                    </p:anim>
                                    <p:animEffect transition="in" filter="fade">
                                      <p:cBhvr>
                                        <p:cTn id="30" dur="500"/>
                                        <p:tgtEl>
                                          <p:spTgt spid="8297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82974"/>
                                        </p:tgtEl>
                                        <p:attrNameLst>
                                          <p:attrName>style.visibility</p:attrName>
                                        </p:attrNameLst>
                                      </p:cBhvr>
                                      <p:to>
                                        <p:strVal val="visible"/>
                                      </p:to>
                                    </p:set>
                                    <p:anim calcmode="lin" valueType="num">
                                      <p:cBhvr>
                                        <p:cTn id="35" dur="500" fill="hold"/>
                                        <p:tgtEl>
                                          <p:spTgt spid="82974"/>
                                        </p:tgtEl>
                                        <p:attrNameLst>
                                          <p:attrName>ppt_w</p:attrName>
                                        </p:attrNameLst>
                                      </p:cBhvr>
                                      <p:tavLst>
                                        <p:tav tm="0">
                                          <p:val>
                                            <p:fltVal val="0"/>
                                          </p:val>
                                        </p:tav>
                                        <p:tav tm="100000">
                                          <p:val>
                                            <p:strVal val="#ppt_w"/>
                                          </p:val>
                                        </p:tav>
                                      </p:tavLst>
                                    </p:anim>
                                    <p:anim calcmode="lin" valueType="num">
                                      <p:cBhvr>
                                        <p:cTn id="36" dur="500" fill="hold"/>
                                        <p:tgtEl>
                                          <p:spTgt spid="82974"/>
                                        </p:tgtEl>
                                        <p:attrNameLst>
                                          <p:attrName>ppt_h</p:attrName>
                                        </p:attrNameLst>
                                      </p:cBhvr>
                                      <p:tavLst>
                                        <p:tav tm="0">
                                          <p:val>
                                            <p:fltVal val="0"/>
                                          </p:val>
                                        </p:tav>
                                        <p:tav tm="100000">
                                          <p:val>
                                            <p:strVal val="#ppt_h"/>
                                          </p:val>
                                        </p:tav>
                                      </p:tavLst>
                                    </p:anim>
                                    <p:animEffect transition="in" filter="fade">
                                      <p:cBhvr>
                                        <p:cTn id="37" dur="500"/>
                                        <p:tgtEl>
                                          <p:spTgt spid="829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82975"/>
                                        </p:tgtEl>
                                        <p:attrNameLst>
                                          <p:attrName>style.visibility</p:attrName>
                                        </p:attrNameLst>
                                      </p:cBhvr>
                                      <p:to>
                                        <p:strVal val="visible"/>
                                      </p:to>
                                    </p:set>
                                    <p:anim calcmode="lin" valueType="num">
                                      <p:cBhvr>
                                        <p:cTn id="42" dur="500" fill="hold"/>
                                        <p:tgtEl>
                                          <p:spTgt spid="82975"/>
                                        </p:tgtEl>
                                        <p:attrNameLst>
                                          <p:attrName>ppt_w</p:attrName>
                                        </p:attrNameLst>
                                      </p:cBhvr>
                                      <p:tavLst>
                                        <p:tav tm="0">
                                          <p:val>
                                            <p:fltVal val="0"/>
                                          </p:val>
                                        </p:tav>
                                        <p:tav tm="100000">
                                          <p:val>
                                            <p:strVal val="#ppt_w"/>
                                          </p:val>
                                        </p:tav>
                                      </p:tavLst>
                                    </p:anim>
                                    <p:anim calcmode="lin" valueType="num">
                                      <p:cBhvr>
                                        <p:cTn id="43" dur="500" fill="hold"/>
                                        <p:tgtEl>
                                          <p:spTgt spid="82975"/>
                                        </p:tgtEl>
                                        <p:attrNameLst>
                                          <p:attrName>ppt_h</p:attrName>
                                        </p:attrNameLst>
                                      </p:cBhvr>
                                      <p:tavLst>
                                        <p:tav tm="0">
                                          <p:val>
                                            <p:fltVal val="0"/>
                                          </p:val>
                                        </p:tav>
                                        <p:tav tm="100000">
                                          <p:val>
                                            <p:strVal val="#ppt_h"/>
                                          </p:val>
                                        </p:tav>
                                      </p:tavLst>
                                    </p:anim>
                                    <p:animEffect transition="in" filter="fade">
                                      <p:cBhvr>
                                        <p:cTn id="44" dur="500"/>
                                        <p:tgtEl>
                                          <p:spTgt spid="8297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82976"/>
                                        </p:tgtEl>
                                        <p:attrNameLst>
                                          <p:attrName>style.visibility</p:attrName>
                                        </p:attrNameLst>
                                      </p:cBhvr>
                                      <p:to>
                                        <p:strVal val="visible"/>
                                      </p:to>
                                    </p:set>
                                    <p:anim calcmode="lin" valueType="num">
                                      <p:cBhvr>
                                        <p:cTn id="49" dur="500" fill="hold"/>
                                        <p:tgtEl>
                                          <p:spTgt spid="82976"/>
                                        </p:tgtEl>
                                        <p:attrNameLst>
                                          <p:attrName>ppt_w</p:attrName>
                                        </p:attrNameLst>
                                      </p:cBhvr>
                                      <p:tavLst>
                                        <p:tav tm="0">
                                          <p:val>
                                            <p:fltVal val="0"/>
                                          </p:val>
                                        </p:tav>
                                        <p:tav tm="100000">
                                          <p:val>
                                            <p:strVal val="#ppt_w"/>
                                          </p:val>
                                        </p:tav>
                                      </p:tavLst>
                                    </p:anim>
                                    <p:anim calcmode="lin" valueType="num">
                                      <p:cBhvr>
                                        <p:cTn id="50" dur="500" fill="hold"/>
                                        <p:tgtEl>
                                          <p:spTgt spid="82976"/>
                                        </p:tgtEl>
                                        <p:attrNameLst>
                                          <p:attrName>ppt_h</p:attrName>
                                        </p:attrNameLst>
                                      </p:cBhvr>
                                      <p:tavLst>
                                        <p:tav tm="0">
                                          <p:val>
                                            <p:fltVal val="0"/>
                                          </p:val>
                                        </p:tav>
                                        <p:tav tm="100000">
                                          <p:val>
                                            <p:strVal val="#ppt_h"/>
                                          </p:val>
                                        </p:tav>
                                      </p:tavLst>
                                    </p:anim>
                                    <p:animEffect transition="in" filter="fade">
                                      <p:cBhvr>
                                        <p:cTn id="51" dur="500"/>
                                        <p:tgtEl>
                                          <p:spTgt spid="8297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82977"/>
                                        </p:tgtEl>
                                        <p:attrNameLst>
                                          <p:attrName>style.visibility</p:attrName>
                                        </p:attrNameLst>
                                      </p:cBhvr>
                                      <p:to>
                                        <p:strVal val="visible"/>
                                      </p:to>
                                    </p:set>
                                    <p:anim calcmode="lin" valueType="num">
                                      <p:cBhvr>
                                        <p:cTn id="56" dur="500" fill="hold"/>
                                        <p:tgtEl>
                                          <p:spTgt spid="82977"/>
                                        </p:tgtEl>
                                        <p:attrNameLst>
                                          <p:attrName>ppt_w</p:attrName>
                                        </p:attrNameLst>
                                      </p:cBhvr>
                                      <p:tavLst>
                                        <p:tav tm="0">
                                          <p:val>
                                            <p:fltVal val="0"/>
                                          </p:val>
                                        </p:tav>
                                        <p:tav tm="100000">
                                          <p:val>
                                            <p:strVal val="#ppt_w"/>
                                          </p:val>
                                        </p:tav>
                                      </p:tavLst>
                                    </p:anim>
                                    <p:anim calcmode="lin" valueType="num">
                                      <p:cBhvr>
                                        <p:cTn id="57" dur="500" fill="hold"/>
                                        <p:tgtEl>
                                          <p:spTgt spid="82977"/>
                                        </p:tgtEl>
                                        <p:attrNameLst>
                                          <p:attrName>ppt_h</p:attrName>
                                        </p:attrNameLst>
                                      </p:cBhvr>
                                      <p:tavLst>
                                        <p:tav tm="0">
                                          <p:val>
                                            <p:fltVal val="0"/>
                                          </p:val>
                                        </p:tav>
                                        <p:tav tm="100000">
                                          <p:val>
                                            <p:strVal val="#ppt_h"/>
                                          </p:val>
                                        </p:tav>
                                      </p:tavLst>
                                    </p:anim>
                                    <p:animEffect transition="in" filter="fade">
                                      <p:cBhvr>
                                        <p:cTn id="58" dur="500"/>
                                        <p:tgtEl>
                                          <p:spTgt spid="8297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82978"/>
                                        </p:tgtEl>
                                        <p:attrNameLst>
                                          <p:attrName>style.visibility</p:attrName>
                                        </p:attrNameLst>
                                      </p:cBhvr>
                                      <p:to>
                                        <p:strVal val="visible"/>
                                      </p:to>
                                    </p:set>
                                    <p:anim calcmode="lin" valueType="num">
                                      <p:cBhvr>
                                        <p:cTn id="63" dur="500" fill="hold"/>
                                        <p:tgtEl>
                                          <p:spTgt spid="82978"/>
                                        </p:tgtEl>
                                        <p:attrNameLst>
                                          <p:attrName>ppt_w</p:attrName>
                                        </p:attrNameLst>
                                      </p:cBhvr>
                                      <p:tavLst>
                                        <p:tav tm="0">
                                          <p:val>
                                            <p:fltVal val="0"/>
                                          </p:val>
                                        </p:tav>
                                        <p:tav tm="100000">
                                          <p:val>
                                            <p:strVal val="#ppt_w"/>
                                          </p:val>
                                        </p:tav>
                                      </p:tavLst>
                                    </p:anim>
                                    <p:anim calcmode="lin" valueType="num">
                                      <p:cBhvr>
                                        <p:cTn id="64" dur="500" fill="hold"/>
                                        <p:tgtEl>
                                          <p:spTgt spid="82978"/>
                                        </p:tgtEl>
                                        <p:attrNameLst>
                                          <p:attrName>ppt_h</p:attrName>
                                        </p:attrNameLst>
                                      </p:cBhvr>
                                      <p:tavLst>
                                        <p:tav tm="0">
                                          <p:val>
                                            <p:fltVal val="0"/>
                                          </p:val>
                                        </p:tav>
                                        <p:tav tm="100000">
                                          <p:val>
                                            <p:strVal val="#ppt_h"/>
                                          </p:val>
                                        </p:tav>
                                      </p:tavLst>
                                    </p:anim>
                                    <p:animEffect transition="in" filter="fade">
                                      <p:cBhvr>
                                        <p:cTn id="65" dur="500"/>
                                        <p:tgtEl>
                                          <p:spTgt spid="82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a:t>Encapsulation</a:t>
            </a:r>
          </a:p>
        </p:txBody>
      </p:sp>
      <p:sp>
        <p:nvSpPr>
          <p:cNvPr id="62467" name="Rectangle 3"/>
          <p:cNvSpPr>
            <a:spLocks noGrp="1" noChangeArrowheads="1"/>
          </p:cNvSpPr>
          <p:nvPr>
            <p:ph idx="1"/>
          </p:nvPr>
        </p:nvSpPr>
        <p:spPr/>
        <p:txBody>
          <a:bodyPr/>
          <a:lstStyle/>
          <a:p>
            <a:pPr>
              <a:lnSpc>
                <a:spcPct val="80000"/>
              </a:lnSpc>
            </a:pPr>
            <a:r>
              <a:rPr lang="en-US" sz="2000" b="1"/>
              <a:t>Conceals the exact details of how a particular class works from objects that use its code or send messages to it. </a:t>
            </a:r>
          </a:p>
          <a:p>
            <a:pPr>
              <a:lnSpc>
                <a:spcPct val="80000"/>
              </a:lnSpc>
            </a:pPr>
            <a:r>
              <a:rPr lang="en-US" sz="2000" b="1"/>
              <a:t>Encapsulation is achieved by specifying which classes may use the members of an object. </a:t>
            </a:r>
          </a:p>
          <a:p>
            <a:pPr>
              <a:lnSpc>
                <a:spcPct val="80000"/>
              </a:lnSpc>
            </a:pPr>
            <a:r>
              <a:rPr lang="en-US" sz="2000" b="1"/>
              <a:t>The result is that each object exposes to any class a certain </a:t>
            </a:r>
            <a:r>
              <a:rPr lang="en-US" sz="2000" b="1" i="1"/>
              <a:t>interface</a:t>
            </a:r>
            <a:r>
              <a:rPr lang="en-US" sz="2000" b="1"/>
              <a:t> — those members accessible to that class. </a:t>
            </a:r>
          </a:p>
          <a:p>
            <a:pPr>
              <a:lnSpc>
                <a:spcPct val="80000"/>
              </a:lnSpc>
            </a:pPr>
            <a:r>
              <a:rPr lang="en-US" sz="2000" b="1"/>
              <a:t>Members are often specified as public, protected and private, determining whether they are available to all classes, sub-classes or only the defining class. </a:t>
            </a:r>
          </a:p>
        </p:txBody>
      </p:sp>
      <p:sp>
        <p:nvSpPr>
          <p:cNvPr id="11" name="Slide Number Placeholder 5"/>
          <p:cNvSpPr>
            <a:spLocks noGrp="1"/>
          </p:cNvSpPr>
          <p:nvPr>
            <p:ph type="sldNum" sz="quarter" idx="14"/>
          </p:nvPr>
        </p:nvSpPr>
        <p:spPr/>
        <p:txBody>
          <a:bodyPr/>
          <a:lstStyle/>
          <a:p>
            <a:fld id="{54D65FE5-E946-4839-9B91-4C363854899B}" type="slidenum">
              <a:rPr lang="en-US"/>
              <a:pPr/>
              <a:t>76</a:t>
            </a:fld>
            <a:endParaRPr lang="en-US"/>
          </a:p>
        </p:txBody>
      </p:sp>
      <p:sp>
        <p:nvSpPr>
          <p:cNvPr id="62468" name="Oval 4"/>
          <p:cNvSpPr>
            <a:spLocks noChangeArrowheads="1"/>
          </p:cNvSpPr>
          <p:nvPr/>
        </p:nvSpPr>
        <p:spPr bwMode="auto">
          <a:xfrm>
            <a:off x="1905000" y="4572000"/>
            <a:ext cx="1524000" cy="1219200"/>
          </a:xfrm>
          <a:prstGeom prst="ellipse">
            <a:avLst/>
          </a:prstGeom>
          <a:solidFill>
            <a:srgbClr val="00B0F0"/>
          </a:solidFill>
          <a:ln w="9525">
            <a:solidFill>
              <a:schemeClr val="tx1"/>
            </a:solidFill>
            <a:round/>
            <a:headEnd/>
            <a:tailEnd/>
          </a:ln>
          <a:effectLst/>
        </p:spPr>
        <p:txBody>
          <a:bodyPr wrap="none" anchor="ctr"/>
          <a:lstStyle/>
          <a:p>
            <a:pPr algn="ctr"/>
            <a:r>
              <a:rPr lang="en-US">
                <a:latin typeface="Arial" charset="0"/>
              </a:rPr>
              <a:t>Song</a:t>
            </a:r>
          </a:p>
        </p:txBody>
      </p:sp>
      <p:grpSp>
        <p:nvGrpSpPr>
          <p:cNvPr id="62473" name="Group 9"/>
          <p:cNvGrpSpPr>
            <a:grpSpLocks/>
          </p:cNvGrpSpPr>
          <p:nvPr/>
        </p:nvGrpSpPr>
        <p:grpSpPr bwMode="auto">
          <a:xfrm>
            <a:off x="3429000" y="4419600"/>
            <a:ext cx="3505200" cy="762000"/>
            <a:chOff x="2160" y="2880"/>
            <a:chExt cx="2208" cy="480"/>
          </a:xfrm>
        </p:grpSpPr>
        <p:sp>
          <p:nvSpPr>
            <p:cNvPr id="62469" name="Oval 5"/>
            <p:cNvSpPr>
              <a:spLocks noChangeArrowheads="1"/>
            </p:cNvSpPr>
            <p:nvPr/>
          </p:nvSpPr>
          <p:spPr bwMode="auto">
            <a:xfrm>
              <a:off x="3216" y="2880"/>
              <a:ext cx="1152" cy="48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rgbClr val="000000"/>
                  </a:solidFill>
                  <a:latin typeface="Arial" charset="0"/>
                </a:rPr>
                <a:t>Lyrics</a:t>
              </a:r>
            </a:p>
          </p:txBody>
        </p:sp>
        <p:sp>
          <p:nvSpPr>
            <p:cNvPr id="62471" name="Line 7"/>
            <p:cNvSpPr>
              <a:spLocks noChangeShapeType="1"/>
            </p:cNvSpPr>
            <p:nvPr/>
          </p:nvSpPr>
          <p:spPr bwMode="auto">
            <a:xfrm flipV="1">
              <a:off x="2160" y="3168"/>
              <a:ext cx="100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2474" name="Group 10"/>
          <p:cNvGrpSpPr>
            <a:grpSpLocks/>
          </p:cNvGrpSpPr>
          <p:nvPr/>
        </p:nvGrpSpPr>
        <p:grpSpPr bwMode="auto">
          <a:xfrm>
            <a:off x="3429000" y="5334000"/>
            <a:ext cx="3276600" cy="914400"/>
            <a:chOff x="2064" y="3504"/>
            <a:chExt cx="2064" cy="576"/>
          </a:xfrm>
        </p:grpSpPr>
        <p:sp>
          <p:nvSpPr>
            <p:cNvPr id="62470" name="Oval 6"/>
            <p:cNvSpPr>
              <a:spLocks noChangeArrowheads="1"/>
            </p:cNvSpPr>
            <p:nvPr/>
          </p:nvSpPr>
          <p:spPr bwMode="auto">
            <a:xfrm>
              <a:off x="2880" y="3600"/>
              <a:ext cx="1248" cy="48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Arial" charset="0"/>
                </a:rPr>
                <a:t>Melodies</a:t>
              </a:r>
            </a:p>
          </p:txBody>
        </p:sp>
        <p:sp>
          <p:nvSpPr>
            <p:cNvPr id="62472" name="Line 8"/>
            <p:cNvSpPr>
              <a:spLocks noChangeShapeType="1"/>
            </p:cNvSpPr>
            <p:nvPr/>
          </p:nvSpPr>
          <p:spPr bwMode="auto">
            <a:xfrm>
              <a:off x="2064" y="3504"/>
              <a:ext cx="81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288538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500" fill="hold"/>
                                        <p:tgtEl>
                                          <p:spTgt spid="62468"/>
                                        </p:tgtEl>
                                        <p:attrNameLst>
                                          <p:attrName>ppt_w</p:attrName>
                                        </p:attrNameLst>
                                      </p:cBhvr>
                                      <p:tavLst>
                                        <p:tav tm="0">
                                          <p:val>
                                            <p:fltVal val="0"/>
                                          </p:val>
                                        </p:tav>
                                        <p:tav tm="100000">
                                          <p:val>
                                            <p:strVal val="#ppt_w"/>
                                          </p:val>
                                        </p:tav>
                                      </p:tavLst>
                                    </p:anim>
                                    <p:anim calcmode="lin" valueType="num">
                                      <p:cBhvr>
                                        <p:cTn id="8" dur="500" fill="hold"/>
                                        <p:tgtEl>
                                          <p:spTgt spid="62468"/>
                                        </p:tgtEl>
                                        <p:attrNameLst>
                                          <p:attrName>ppt_h</p:attrName>
                                        </p:attrNameLst>
                                      </p:cBhvr>
                                      <p:tavLst>
                                        <p:tav tm="0">
                                          <p:val>
                                            <p:fltVal val="0"/>
                                          </p:val>
                                        </p:tav>
                                        <p:tav tm="100000">
                                          <p:val>
                                            <p:strVal val="#ppt_h"/>
                                          </p:val>
                                        </p:tav>
                                      </p:tavLst>
                                    </p:anim>
                                    <p:animEffect transition="in" filter="fade">
                                      <p:cBhvr>
                                        <p:cTn id="9" dur="500"/>
                                        <p:tgtEl>
                                          <p:spTgt spid="624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2473"/>
                                        </p:tgtEl>
                                        <p:attrNameLst>
                                          <p:attrName>style.visibility</p:attrName>
                                        </p:attrNameLst>
                                      </p:cBhvr>
                                      <p:to>
                                        <p:strVal val="visible"/>
                                      </p:to>
                                    </p:set>
                                    <p:anim calcmode="lin" valueType="num">
                                      <p:cBhvr>
                                        <p:cTn id="14" dur="500" fill="hold"/>
                                        <p:tgtEl>
                                          <p:spTgt spid="62473"/>
                                        </p:tgtEl>
                                        <p:attrNameLst>
                                          <p:attrName>ppt_w</p:attrName>
                                        </p:attrNameLst>
                                      </p:cBhvr>
                                      <p:tavLst>
                                        <p:tav tm="0">
                                          <p:val>
                                            <p:fltVal val="0"/>
                                          </p:val>
                                        </p:tav>
                                        <p:tav tm="100000">
                                          <p:val>
                                            <p:strVal val="#ppt_w"/>
                                          </p:val>
                                        </p:tav>
                                      </p:tavLst>
                                    </p:anim>
                                    <p:anim calcmode="lin" valueType="num">
                                      <p:cBhvr>
                                        <p:cTn id="15" dur="500" fill="hold"/>
                                        <p:tgtEl>
                                          <p:spTgt spid="62473"/>
                                        </p:tgtEl>
                                        <p:attrNameLst>
                                          <p:attrName>ppt_h</p:attrName>
                                        </p:attrNameLst>
                                      </p:cBhvr>
                                      <p:tavLst>
                                        <p:tav tm="0">
                                          <p:val>
                                            <p:fltVal val="0"/>
                                          </p:val>
                                        </p:tav>
                                        <p:tav tm="100000">
                                          <p:val>
                                            <p:strVal val="#ppt_h"/>
                                          </p:val>
                                        </p:tav>
                                      </p:tavLst>
                                    </p:anim>
                                    <p:animEffect transition="in" filter="fade">
                                      <p:cBhvr>
                                        <p:cTn id="16" dur="500"/>
                                        <p:tgtEl>
                                          <p:spTgt spid="624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2474"/>
                                        </p:tgtEl>
                                        <p:attrNameLst>
                                          <p:attrName>style.visibility</p:attrName>
                                        </p:attrNameLst>
                                      </p:cBhvr>
                                      <p:to>
                                        <p:strVal val="visible"/>
                                      </p:to>
                                    </p:set>
                                    <p:anim calcmode="lin" valueType="num">
                                      <p:cBhvr>
                                        <p:cTn id="21" dur="500" fill="hold"/>
                                        <p:tgtEl>
                                          <p:spTgt spid="62474"/>
                                        </p:tgtEl>
                                        <p:attrNameLst>
                                          <p:attrName>ppt_w</p:attrName>
                                        </p:attrNameLst>
                                      </p:cBhvr>
                                      <p:tavLst>
                                        <p:tav tm="0">
                                          <p:val>
                                            <p:fltVal val="0"/>
                                          </p:val>
                                        </p:tav>
                                        <p:tav tm="100000">
                                          <p:val>
                                            <p:strVal val="#ppt_w"/>
                                          </p:val>
                                        </p:tav>
                                      </p:tavLst>
                                    </p:anim>
                                    <p:anim calcmode="lin" valueType="num">
                                      <p:cBhvr>
                                        <p:cTn id="22" dur="500" fill="hold"/>
                                        <p:tgtEl>
                                          <p:spTgt spid="62474"/>
                                        </p:tgtEl>
                                        <p:attrNameLst>
                                          <p:attrName>ppt_h</p:attrName>
                                        </p:attrNameLst>
                                      </p:cBhvr>
                                      <p:tavLst>
                                        <p:tav tm="0">
                                          <p:val>
                                            <p:fltVal val="0"/>
                                          </p:val>
                                        </p:tav>
                                        <p:tav tm="100000">
                                          <p:val>
                                            <p:strVal val="#ppt_h"/>
                                          </p:val>
                                        </p:tav>
                                      </p:tavLst>
                                    </p:anim>
                                    <p:animEffect transition="in" filter="fade">
                                      <p:cBhvr>
                                        <p:cTn id="23"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4000" b="1"/>
              <a:t>Encapsulation Implementation</a:t>
            </a:r>
          </a:p>
        </p:txBody>
      </p:sp>
      <p:sp>
        <p:nvSpPr>
          <p:cNvPr id="87043" name="Rectangle 3"/>
          <p:cNvSpPr>
            <a:spLocks noGrp="1" noChangeArrowheads="1"/>
          </p:cNvSpPr>
          <p:nvPr>
            <p:ph idx="1"/>
          </p:nvPr>
        </p:nvSpPr>
        <p:spPr/>
        <p:txBody>
          <a:bodyPr/>
          <a:lstStyle/>
          <a:p>
            <a:r>
              <a:rPr lang="en-US" sz="2400" b="1">
                <a:hlinkClick r:id="rId2" tooltip="Java programming language"/>
              </a:rPr>
              <a:t>Java</a:t>
            </a:r>
            <a:r>
              <a:rPr lang="en-US" sz="2400" b="1"/>
              <a:t> uses the protected keyword to restrict access also to classes in the same package.</a:t>
            </a:r>
          </a:p>
          <a:p>
            <a:r>
              <a:rPr lang="en-US" sz="2400" b="1">
                <a:hlinkClick r:id="rId3" tooltip="C sharp"/>
              </a:rPr>
              <a:t>C#</a:t>
            </a:r>
            <a:r>
              <a:rPr lang="en-US" sz="2400" b="1"/>
              <a:t> and </a:t>
            </a:r>
            <a:r>
              <a:rPr lang="en-US" sz="2400" b="1">
                <a:hlinkClick r:id="rId4" tooltip="Visual Basic .NET"/>
              </a:rPr>
              <a:t>VB.NET</a:t>
            </a:r>
            <a:r>
              <a:rPr lang="en-US" sz="2400" b="1"/>
              <a:t> reserve some members to classes in the same assembly using keywords internal (C#) or Friend (VB.NET).</a:t>
            </a:r>
          </a:p>
          <a:p>
            <a:r>
              <a:rPr lang="en-US" sz="2400" b="1">
                <a:hlinkClick r:id="rId5" tooltip="Eiffel programming language"/>
              </a:rPr>
              <a:t>Eiffel</a:t>
            </a:r>
            <a:r>
              <a:rPr lang="en-US" sz="2400" b="1"/>
              <a:t> allows one to specify which classes may access any member. </a:t>
            </a:r>
          </a:p>
        </p:txBody>
      </p:sp>
      <p:sp>
        <p:nvSpPr>
          <p:cNvPr id="4" name="Slide Number Placeholder 5"/>
          <p:cNvSpPr>
            <a:spLocks noGrp="1"/>
          </p:cNvSpPr>
          <p:nvPr>
            <p:ph type="sldNum" sz="quarter" idx="14"/>
          </p:nvPr>
        </p:nvSpPr>
        <p:spPr/>
        <p:txBody>
          <a:bodyPr/>
          <a:lstStyle/>
          <a:p>
            <a:fld id="{126F1D09-890F-4F2F-BBAB-F69F735ACD5E}" type="slidenum">
              <a:rPr lang="en-US"/>
              <a:pPr/>
              <a:t>77</a:t>
            </a:fld>
            <a:endParaRPr lang="en-US"/>
          </a:p>
        </p:txBody>
      </p:sp>
    </p:spTree>
    <p:extLst>
      <p:ext uri="{BB962C8B-B14F-4D97-AF65-F5344CB8AC3E}">
        <p14:creationId xmlns:p14="http://schemas.microsoft.com/office/powerpoint/2010/main" val="11810309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a:t>Inheritance</a:t>
            </a:r>
          </a:p>
        </p:txBody>
      </p:sp>
      <p:sp>
        <p:nvSpPr>
          <p:cNvPr id="68611" name="Rectangle 3"/>
          <p:cNvSpPr>
            <a:spLocks noGrp="1" noChangeArrowheads="1"/>
          </p:cNvSpPr>
          <p:nvPr>
            <p:ph idx="1"/>
          </p:nvPr>
        </p:nvSpPr>
        <p:spPr/>
        <p:txBody>
          <a:bodyPr/>
          <a:lstStyle/>
          <a:p>
            <a:r>
              <a:rPr lang="en-US" sz="2000" b="1"/>
              <a:t>A class will have "subclasses," more specialized versions of a class. </a:t>
            </a:r>
          </a:p>
          <a:p>
            <a:r>
              <a:rPr lang="en-US" sz="2000" b="1"/>
              <a:t>When an object or class inherits its traits from more than one ancestor class, it's called multiple inheritance. This is not always supported, as it can be hard both to implement and to use well. </a:t>
            </a:r>
          </a:p>
        </p:txBody>
      </p:sp>
      <p:sp>
        <p:nvSpPr>
          <p:cNvPr id="32" name="Slide Number Placeholder 5"/>
          <p:cNvSpPr>
            <a:spLocks noGrp="1"/>
          </p:cNvSpPr>
          <p:nvPr>
            <p:ph type="sldNum" sz="quarter" idx="14"/>
          </p:nvPr>
        </p:nvSpPr>
        <p:spPr/>
        <p:txBody>
          <a:bodyPr/>
          <a:lstStyle/>
          <a:p>
            <a:fld id="{C1CF378F-92AA-436E-81CF-9E9022861FF3}" type="slidenum">
              <a:rPr lang="en-US"/>
              <a:pPr/>
              <a:t>78</a:t>
            </a:fld>
            <a:endParaRPr lang="en-US"/>
          </a:p>
        </p:txBody>
      </p:sp>
      <p:grpSp>
        <p:nvGrpSpPr>
          <p:cNvPr id="68649" name="Group 41"/>
          <p:cNvGrpSpPr>
            <a:grpSpLocks/>
          </p:cNvGrpSpPr>
          <p:nvPr/>
        </p:nvGrpSpPr>
        <p:grpSpPr bwMode="auto">
          <a:xfrm>
            <a:off x="685800" y="3962400"/>
            <a:ext cx="4575175" cy="1838325"/>
            <a:chOff x="432" y="2496"/>
            <a:chExt cx="2882" cy="1158"/>
          </a:xfrm>
        </p:grpSpPr>
        <p:sp>
          <p:nvSpPr>
            <p:cNvPr id="68612" name="Text Box 4"/>
            <p:cNvSpPr txBox="1">
              <a:spLocks noChangeArrowheads="1"/>
            </p:cNvSpPr>
            <p:nvPr/>
          </p:nvSpPr>
          <p:spPr bwMode="auto">
            <a:xfrm>
              <a:off x="720" y="2496"/>
              <a:ext cx="672" cy="300"/>
            </a:xfrm>
            <a:prstGeom prst="rect">
              <a:avLst/>
            </a:prstGeom>
            <a:solidFill>
              <a:srgbClr val="008000"/>
            </a:solidFill>
            <a:ln w="19050">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Music</a:t>
              </a:r>
            </a:p>
          </p:txBody>
        </p:sp>
        <p:grpSp>
          <p:nvGrpSpPr>
            <p:cNvPr id="68613" name="Group 5"/>
            <p:cNvGrpSpPr>
              <a:grpSpLocks/>
            </p:cNvGrpSpPr>
            <p:nvPr/>
          </p:nvGrpSpPr>
          <p:grpSpPr bwMode="auto">
            <a:xfrm>
              <a:off x="1392" y="2496"/>
              <a:ext cx="1867" cy="294"/>
              <a:chOff x="1200" y="2160"/>
              <a:chExt cx="1867" cy="294"/>
            </a:xfrm>
          </p:grpSpPr>
          <p:sp>
            <p:nvSpPr>
              <p:cNvPr id="68614" name="Text Box 6"/>
              <p:cNvSpPr txBox="1">
                <a:spLocks noChangeArrowheads="1"/>
              </p:cNvSpPr>
              <p:nvPr/>
            </p:nvSpPr>
            <p:spPr bwMode="auto">
              <a:xfrm>
                <a:off x="2112" y="2160"/>
                <a:ext cx="955"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Classical</a:t>
                </a:r>
              </a:p>
            </p:txBody>
          </p:sp>
          <p:sp>
            <p:nvSpPr>
              <p:cNvPr id="68615" name="Line 7"/>
              <p:cNvSpPr>
                <a:spLocks noChangeShapeType="1"/>
              </p:cNvSpPr>
              <p:nvPr/>
            </p:nvSpPr>
            <p:spPr bwMode="auto">
              <a:xfrm>
                <a:off x="1200" y="2304"/>
                <a:ext cx="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616" name="Group 8"/>
            <p:cNvGrpSpPr>
              <a:grpSpLocks/>
            </p:cNvGrpSpPr>
            <p:nvPr/>
          </p:nvGrpSpPr>
          <p:grpSpPr bwMode="auto">
            <a:xfrm>
              <a:off x="1392" y="2784"/>
              <a:ext cx="1056" cy="390"/>
              <a:chOff x="1200" y="2448"/>
              <a:chExt cx="1056" cy="390"/>
            </a:xfrm>
          </p:grpSpPr>
          <p:sp>
            <p:nvSpPr>
              <p:cNvPr id="68617" name="Text Box 9"/>
              <p:cNvSpPr txBox="1">
                <a:spLocks noChangeArrowheads="1"/>
              </p:cNvSpPr>
              <p:nvPr/>
            </p:nvSpPr>
            <p:spPr bwMode="auto">
              <a:xfrm>
                <a:off x="1728" y="2544"/>
                <a:ext cx="528"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Jazz</a:t>
                </a:r>
              </a:p>
            </p:txBody>
          </p:sp>
          <p:sp>
            <p:nvSpPr>
              <p:cNvPr id="68618" name="Line 10"/>
              <p:cNvSpPr>
                <a:spLocks noChangeShapeType="1"/>
              </p:cNvSpPr>
              <p:nvPr/>
            </p:nvSpPr>
            <p:spPr bwMode="auto">
              <a:xfrm>
                <a:off x="1200" y="2448"/>
                <a:ext cx="52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619" name="Group 11"/>
            <p:cNvGrpSpPr>
              <a:grpSpLocks/>
            </p:cNvGrpSpPr>
            <p:nvPr/>
          </p:nvGrpSpPr>
          <p:grpSpPr bwMode="auto">
            <a:xfrm>
              <a:off x="1200" y="2784"/>
              <a:ext cx="928" cy="870"/>
              <a:chOff x="1008" y="2448"/>
              <a:chExt cx="928" cy="870"/>
            </a:xfrm>
          </p:grpSpPr>
          <p:sp>
            <p:nvSpPr>
              <p:cNvPr id="68620" name="Text Box 12"/>
              <p:cNvSpPr txBox="1">
                <a:spLocks noChangeArrowheads="1"/>
              </p:cNvSpPr>
              <p:nvPr/>
            </p:nvSpPr>
            <p:spPr bwMode="auto">
              <a:xfrm>
                <a:off x="1344" y="3024"/>
                <a:ext cx="592"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Rock</a:t>
                </a:r>
              </a:p>
            </p:txBody>
          </p:sp>
          <p:sp>
            <p:nvSpPr>
              <p:cNvPr id="68621" name="Line 13"/>
              <p:cNvSpPr>
                <a:spLocks noChangeShapeType="1"/>
              </p:cNvSpPr>
              <p:nvPr/>
            </p:nvSpPr>
            <p:spPr bwMode="auto">
              <a:xfrm>
                <a:off x="1008" y="2448"/>
                <a:ext cx="432"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622" name="Group 14"/>
            <p:cNvGrpSpPr>
              <a:grpSpLocks/>
            </p:cNvGrpSpPr>
            <p:nvPr/>
          </p:nvGrpSpPr>
          <p:grpSpPr bwMode="auto">
            <a:xfrm>
              <a:off x="432" y="2832"/>
              <a:ext cx="858" cy="582"/>
              <a:chOff x="240" y="2496"/>
              <a:chExt cx="858" cy="582"/>
            </a:xfrm>
          </p:grpSpPr>
          <p:sp>
            <p:nvSpPr>
              <p:cNvPr id="68623" name="Text Box 15"/>
              <p:cNvSpPr txBox="1">
                <a:spLocks noChangeArrowheads="1"/>
              </p:cNvSpPr>
              <p:nvPr/>
            </p:nvSpPr>
            <p:spPr bwMode="auto">
              <a:xfrm>
                <a:off x="240" y="2784"/>
                <a:ext cx="858"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Country</a:t>
                </a:r>
              </a:p>
            </p:txBody>
          </p:sp>
          <p:sp>
            <p:nvSpPr>
              <p:cNvPr id="68624" name="Line 16"/>
              <p:cNvSpPr>
                <a:spLocks noChangeShapeType="1"/>
              </p:cNvSpPr>
              <p:nvPr/>
            </p:nvSpPr>
            <p:spPr bwMode="auto">
              <a:xfrm>
                <a:off x="672" y="2496"/>
                <a:ext cx="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625" name="Group 17"/>
            <p:cNvGrpSpPr>
              <a:grpSpLocks/>
            </p:cNvGrpSpPr>
            <p:nvPr/>
          </p:nvGrpSpPr>
          <p:grpSpPr bwMode="auto">
            <a:xfrm>
              <a:off x="2112" y="3024"/>
              <a:ext cx="1202" cy="480"/>
              <a:chOff x="1920" y="2688"/>
              <a:chExt cx="1202" cy="480"/>
            </a:xfrm>
          </p:grpSpPr>
          <p:sp>
            <p:nvSpPr>
              <p:cNvPr id="68626" name="Text Box 18"/>
              <p:cNvSpPr txBox="1">
                <a:spLocks noChangeArrowheads="1"/>
              </p:cNvSpPr>
              <p:nvPr/>
            </p:nvSpPr>
            <p:spPr bwMode="auto">
              <a:xfrm>
                <a:off x="2638" y="2832"/>
                <a:ext cx="484" cy="29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Pop</a:t>
                </a:r>
              </a:p>
            </p:txBody>
          </p:sp>
          <p:sp>
            <p:nvSpPr>
              <p:cNvPr id="68627" name="Line 19"/>
              <p:cNvSpPr>
                <a:spLocks noChangeShapeType="1"/>
              </p:cNvSpPr>
              <p:nvPr/>
            </p:nvSpPr>
            <p:spPr bwMode="auto">
              <a:xfrm>
                <a:off x="2256" y="2688"/>
                <a:ext cx="38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628" name="Line 20"/>
              <p:cNvSpPr>
                <a:spLocks noChangeShapeType="1"/>
              </p:cNvSpPr>
              <p:nvPr/>
            </p:nvSpPr>
            <p:spPr bwMode="auto">
              <a:xfrm flipV="1">
                <a:off x="1920" y="3024"/>
                <a:ext cx="72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68650" name="Group 42"/>
          <p:cNvGrpSpPr>
            <a:grpSpLocks/>
          </p:cNvGrpSpPr>
          <p:nvPr/>
        </p:nvGrpSpPr>
        <p:grpSpPr bwMode="auto">
          <a:xfrm>
            <a:off x="5257800" y="3924300"/>
            <a:ext cx="3576638" cy="1638300"/>
            <a:chOff x="3312" y="2472"/>
            <a:chExt cx="2253" cy="1032"/>
          </a:xfrm>
        </p:grpSpPr>
        <p:grpSp>
          <p:nvGrpSpPr>
            <p:cNvPr id="68641" name="Group 33"/>
            <p:cNvGrpSpPr>
              <a:grpSpLocks/>
            </p:cNvGrpSpPr>
            <p:nvPr/>
          </p:nvGrpSpPr>
          <p:grpSpPr bwMode="auto">
            <a:xfrm>
              <a:off x="4128" y="2472"/>
              <a:ext cx="1437" cy="360"/>
              <a:chOff x="2160" y="2880"/>
              <a:chExt cx="2208" cy="480"/>
            </a:xfrm>
          </p:grpSpPr>
          <p:sp>
            <p:nvSpPr>
              <p:cNvPr id="68642" name="Oval 34"/>
              <p:cNvSpPr>
                <a:spLocks noChangeArrowheads="1"/>
              </p:cNvSpPr>
              <p:nvPr/>
            </p:nvSpPr>
            <p:spPr bwMode="auto">
              <a:xfrm>
                <a:off x="3216" y="2880"/>
                <a:ext cx="1152" cy="48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Arial" charset="0"/>
                  </a:rPr>
                  <a:t>Lyrics</a:t>
                </a:r>
              </a:p>
            </p:txBody>
          </p:sp>
          <p:sp>
            <p:nvSpPr>
              <p:cNvPr id="68643" name="Line 35"/>
              <p:cNvSpPr>
                <a:spLocks noChangeShapeType="1"/>
              </p:cNvSpPr>
              <p:nvPr/>
            </p:nvSpPr>
            <p:spPr bwMode="auto">
              <a:xfrm flipV="1">
                <a:off x="2160" y="3168"/>
                <a:ext cx="100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644" name="Group 36"/>
            <p:cNvGrpSpPr>
              <a:grpSpLocks/>
            </p:cNvGrpSpPr>
            <p:nvPr/>
          </p:nvGrpSpPr>
          <p:grpSpPr bwMode="auto">
            <a:xfrm>
              <a:off x="4128" y="3072"/>
              <a:ext cx="1344" cy="432"/>
              <a:chOff x="2064" y="3504"/>
              <a:chExt cx="2064" cy="576"/>
            </a:xfrm>
          </p:grpSpPr>
          <p:sp>
            <p:nvSpPr>
              <p:cNvPr id="68645" name="Oval 37"/>
              <p:cNvSpPr>
                <a:spLocks noChangeArrowheads="1"/>
              </p:cNvSpPr>
              <p:nvPr/>
            </p:nvSpPr>
            <p:spPr bwMode="auto">
              <a:xfrm>
                <a:off x="2880" y="3600"/>
                <a:ext cx="1248" cy="48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Arial" charset="0"/>
                  </a:rPr>
                  <a:t>Melodies</a:t>
                </a:r>
              </a:p>
            </p:txBody>
          </p:sp>
          <p:sp>
            <p:nvSpPr>
              <p:cNvPr id="68646" name="Line 38"/>
              <p:cNvSpPr>
                <a:spLocks noChangeShapeType="1"/>
              </p:cNvSpPr>
              <p:nvPr/>
            </p:nvSpPr>
            <p:spPr bwMode="auto">
              <a:xfrm>
                <a:off x="2064" y="3504"/>
                <a:ext cx="81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648" name="Group 40"/>
            <p:cNvGrpSpPr>
              <a:grpSpLocks/>
            </p:cNvGrpSpPr>
            <p:nvPr/>
          </p:nvGrpSpPr>
          <p:grpSpPr bwMode="auto">
            <a:xfrm>
              <a:off x="3312" y="2640"/>
              <a:ext cx="865" cy="672"/>
              <a:chOff x="3312" y="2640"/>
              <a:chExt cx="865" cy="672"/>
            </a:xfrm>
          </p:grpSpPr>
          <p:sp>
            <p:nvSpPr>
              <p:cNvPr id="68640" name="Oval 32"/>
              <p:cNvSpPr>
                <a:spLocks noChangeArrowheads="1"/>
              </p:cNvSpPr>
              <p:nvPr/>
            </p:nvSpPr>
            <p:spPr bwMode="auto">
              <a:xfrm>
                <a:off x="3552" y="2640"/>
                <a:ext cx="625" cy="57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Arial" charset="0"/>
                  </a:rPr>
                  <a:t>Song</a:t>
                </a:r>
              </a:p>
            </p:txBody>
          </p:sp>
          <p:sp>
            <p:nvSpPr>
              <p:cNvPr id="68647" name="Line 39"/>
              <p:cNvSpPr>
                <a:spLocks noChangeShapeType="1"/>
              </p:cNvSpPr>
              <p:nvPr/>
            </p:nvSpPr>
            <p:spPr bwMode="auto">
              <a:xfrm flipV="1">
                <a:off x="3312" y="3168"/>
                <a:ext cx="33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extLst>
      <p:ext uri="{BB962C8B-B14F-4D97-AF65-F5344CB8AC3E}">
        <p14:creationId xmlns:p14="http://schemas.microsoft.com/office/powerpoint/2010/main" val="2492760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8649"/>
                                        </p:tgtEl>
                                        <p:attrNameLst>
                                          <p:attrName>style.visibility</p:attrName>
                                        </p:attrNameLst>
                                      </p:cBhvr>
                                      <p:to>
                                        <p:strVal val="visible"/>
                                      </p:to>
                                    </p:set>
                                    <p:anim calcmode="lin" valueType="num">
                                      <p:cBhvr>
                                        <p:cTn id="7" dur="500" fill="hold"/>
                                        <p:tgtEl>
                                          <p:spTgt spid="68649"/>
                                        </p:tgtEl>
                                        <p:attrNameLst>
                                          <p:attrName>ppt_w</p:attrName>
                                        </p:attrNameLst>
                                      </p:cBhvr>
                                      <p:tavLst>
                                        <p:tav tm="0">
                                          <p:val>
                                            <p:fltVal val="0"/>
                                          </p:val>
                                        </p:tav>
                                        <p:tav tm="100000">
                                          <p:val>
                                            <p:strVal val="#ppt_w"/>
                                          </p:val>
                                        </p:tav>
                                      </p:tavLst>
                                    </p:anim>
                                    <p:anim calcmode="lin" valueType="num">
                                      <p:cBhvr>
                                        <p:cTn id="8" dur="500" fill="hold"/>
                                        <p:tgtEl>
                                          <p:spTgt spid="68649"/>
                                        </p:tgtEl>
                                        <p:attrNameLst>
                                          <p:attrName>ppt_h</p:attrName>
                                        </p:attrNameLst>
                                      </p:cBhvr>
                                      <p:tavLst>
                                        <p:tav tm="0">
                                          <p:val>
                                            <p:fltVal val="0"/>
                                          </p:val>
                                        </p:tav>
                                        <p:tav tm="100000">
                                          <p:val>
                                            <p:strVal val="#ppt_h"/>
                                          </p:val>
                                        </p:tav>
                                      </p:tavLst>
                                    </p:anim>
                                    <p:animEffect transition="in" filter="fade">
                                      <p:cBhvr>
                                        <p:cTn id="9" dur="500"/>
                                        <p:tgtEl>
                                          <p:spTgt spid="6864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8650"/>
                                        </p:tgtEl>
                                        <p:attrNameLst>
                                          <p:attrName>style.visibility</p:attrName>
                                        </p:attrNameLst>
                                      </p:cBhvr>
                                      <p:to>
                                        <p:strVal val="visible"/>
                                      </p:to>
                                    </p:set>
                                    <p:anim calcmode="lin" valueType="num">
                                      <p:cBhvr>
                                        <p:cTn id="14" dur="500" fill="hold"/>
                                        <p:tgtEl>
                                          <p:spTgt spid="68650"/>
                                        </p:tgtEl>
                                        <p:attrNameLst>
                                          <p:attrName>ppt_w</p:attrName>
                                        </p:attrNameLst>
                                      </p:cBhvr>
                                      <p:tavLst>
                                        <p:tav tm="0">
                                          <p:val>
                                            <p:fltVal val="0"/>
                                          </p:val>
                                        </p:tav>
                                        <p:tav tm="100000">
                                          <p:val>
                                            <p:strVal val="#ppt_w"/>
                                          </p:val>
                                        </p:tav>
                                      </p:tavLst>
                                    </p:anim>
                                    <p:anim calcmode="lin" valueType="num">
                                      <p:cBhvr>
                                        <p:cTn id="15" dur="500" fill="hold"/>
                                        <p:tgtEl>
                                          <p:spTgt spid="68650"/>
                                        </p:tgtEl>
                                        <p:attrNameLst>
                                          <p:attrName>ppt_h</p:attrName>
                                        </p:attrNameLst>
                                      </p:cBhvr>
                                      <p:tavLst>
                                        <p:tav tm="0">
                                          <p:val>
                                            <p:fltVal val="0"/>
                                          </p:val>
                                        </p:tav>
                                        <p:tav tm="100000">
                                          <p:val>
                                            <p:strVal val="#ppt_h"/>
                                          </p:val>
                                        </p:tav>
                                      </p:tavLst>
                                    </p:anim>
                                    <p:animEffect transition="in" filter="fade">
                                      <p:cBhvr>
                                        <p:cTn id="16" dur="500"/>
                                        <p:tgtEl>
                                          <p:spTgt spid="68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a:t>Polymorphism</a:t>
            </a:r>
          </a:p>
        </p:txBody>
      </p:sp>
      <p:sp>
        <p:nvSpPr>
          <p:cNvPr id="67587" name="Rectangle 3"/>
          <p:cNvSpPr>
            <a:spLocks noGrp="1" noChangeArrowheads="1"/>
          </p:cNvSpPr>
          <p:nvPr>
            <p:ph idx="1"/>
          </p:nvPr>
        </p:nvSpPr>
        <p:spPr/>
        <p:txBody>
          <a:bodyPr/>
          <a:lstStyle/>
          <a:p>
            <a:r>
              <a:rPr lang="en-US" sz="2800" b="1"/>
              <a:t>Behavior that varies depending on the class in which the behavior is invoked. </a:t>
            </a:r>
          </a:p>
        </p:txBody>
      </p:sp>
      <p:sp>
        <p:nvSpPr>
          <p:cNvPr id="14" name="Slide Number Placeholder 5"/>
          <p:cNvSpPr>
            <a:spLocks noGrp="1"/>
          </p:cNvSpPr>
          <p:nvPr>
            <p:ph type="sldNum" sz="quarter" idx="14"/>
          </p:nvPr>
        </p:nvSpPr>
        <p:spPr/>
        <p:txBody>
          <a:bodyPr/>
          <a:lstStyle/>
          <a:p>
            <a:fld id="{2821824E-5DBE-499A-86A6-D863C64BFB40}" type="slidenum">
              <a:rPr lang="en-US"/>
              <a:pPr/>
              <a:t>79</a:t>
            </a:fld>
            <a:endParaRPr lang="en-US"/>
          </a:p>
        </p:txBody>
      </p:sp>
      <p:grpSp>
        <p:nvGrpSpPr>
          <p:cNvPr id="67597" name="Group 13"/>
          <p:cNvGrpSpPr>
            <a:grpSpLocks/>
          </p:cNvGrpSpPr>
          <p:nvPr/>
        </p:nvGrpSpPr>
        <p:grpSpPr bwMode="auto">
          <a:xfrm>
            <a:off x="685800" y="3200400"/>
            <a:ext cx="5029200" cy="1905000"/>
            <a:chOff x="432" y="2016"/>
            <a:chExt cx="3168" cy="1200"/>
          </a:xfrm>
        </p:grpSpPr>
        <p:sp>
          <p:nvSpPr>
            <p:cNvPr id="67588" name="Oval 4"/>
            <p:cNvSpPr>
              <a:spLocks noChangeArrowheads="1"/>
            </p:cNvSpPr>
            <p:nvPr/>
          </p:nvSpPr>
          <p:spPr bwMode="auto">
            <a:xfrm>
              <a:off x="432" y="2016"/>
              <a:ext cx="960" cy="76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Arial" charset="0"/>
                </a:rPr>
                <a:t>Song</a:t>
              </a:r>
            </a:p>
          </p:txBody>
        </p:sp>
        <p:grpSp>
          <p:nvGrpSpPr>
            <p:cNvPr id="67589" name="Group 5"/>
            <p:cNvGrpSpPr>
              <a:grpSpLocks/>
            </p:cNvGrpSpPr>
            <p:nvPr/>
          </p:nvGrpSpPr>
          <p:grpSpPr bwMode="auto">
            <a:xfrm>
              <a:off x="1392" y="2016"/>
              <a:ext cx="2208" cy="480"/>
              <a:chOff x="2160" y="2880"/>
              <a:chExt cx="2208" cy="480"/>
            </a:xfrm>
          </p:grpSpPr>
          <p:sp>
            <p:nvSpPr>
              <p:cNvPr id="67590" name="Oval 6"/>
              <p:cNvSpPr>
                <a:spLocks noChangeArrowheads="1"/>
              </p:cNvSpPr>
              <p:nvPr/>
            </p:nvSpPr>
            <p:spPr bwMode="auto">
              <a:xfrm>
                <a:off x="3216" y="2880"/>
                <a:ext cx="1152" cy="48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Arial" charset="0"/>
                  </a:rPr>
                  <a:t>Lyrics</a:t>
                </a:r>
              </a:p>
            </p:txBody>
          </p:sp>
          <p:sp>
            <p:nvSpPr>
              <p:cNvPr id="67591" name="Line 7"/>
              <p:cNvSpPr>
                <a:spLocks noChangeShapeType="1"/>
              </p:cNvSpPr>
              <p:nvPr/>
            </p:nvSpPr>
            <p:spPr bwMode="auto">
              <a:xfrm flipV="1">
                <a:off x="2160" y="3168"/>
                <a:ext cx="100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7592" name="Group 8"/>
            <p:cNvGrpSpPr>
              <a:grpSpLocks/>
            </p:cNvGrpSpPr>
            <p:nvPr/>
          </p:nvGrpSpPr>
          <p:grpSpPr bwMode="auto">
            <a:xfrm>
              <a:off x="1296" y="2640"/>
              <a:ext cx="2064" cy="576"/>
              <a:chOff x="2064" y="3504"/>
              <a:chExt cx="2064" cy="576"/>
            </a:xfrm>
          </p:grpSpPr>
          <p:sp>
            <p:nvSpPr>
              <p:cNvPr id="67593" name="Oval 9"/>
              <p:cNvSpPr>
                <a:spLocks noChangeArrowheads="1"/>
              </p:cNvSpPr>
              <p:nvPr/>
            </p:nvSpPr>
            <p:spPr bwMode="auto">
              <a:xfrm>
                <a:off x="2880" y="3600"/>
                <a:ext cx="1248" cy="48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Arial" charset="0"/>
                  </a:rPr>
                  <a:t>Melodies</a:t>
                </a:r>
              </a:p>
            </p:txBody>
          </p:sp>
          <p:sp>
            <p:nvSpPr>
              <p:cNvPr id="67594" name="Line 10"/>
              <p:cNvSpPr>
                <a:spLocks noChangeShapeType="1"/>
              </p:cNvSpPr>
              <p:nvPr/>
            </p:nvSpPr>
            <p:spPr bwMode="auto">
              <a:xfrm>
                <a:off x="2064" y="3504"/>
                <a:ext cx="81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67595" name="AutoShape 11"/>
          <p:cNvSpPr>
            <a:spLocks noChangeArrowheads="1"/>
          </p:cNvSpPr>
          <p:nvPr/>
        </p:nvSpPr>
        <p:spPr bwMode="auto">
          <a:xfrm>
            <a:off x="6705600" y="3200400"/>
            <a:ext cx="1752600" cy="1066800"/>
          </a:xfrm>
          <a:prstGeom prst="wedgeRectCallout">
            <a:avLst>
              <a:gd name="adj1" fmla="val -109509"/>
              <a:gd name="adj2" fmla="val -1131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800" b="1">
                <a:solidFill>
                  <a:srgbClr val="000000"/>
                </a:solidFill>
                <a:latin typeface="Arial" charset="0"/>
              </a:rPr>
              <a:t>What other song has these lyrics?</a:t>
            </a:r>
          </a:p>
        </p:txBody>
      </p:sp>
      <p:sp>
        <p:nvSpPr>
          <p:cNvPr id="67596" name="AutoShape 12"/>
          <p:cNvSpPr>
            <a:spLocks noChangeArrowheads="1"/>
          </p:cNvSpPr>
          <p:nvPr/>
        </p:nvSpPr>
        <p:spPr bwMode="auto">
          <a:xfrm>
            <a:off x="6400800" y="5029200"/>
            <a:ext cx="1752600" cy="1066800"/>
          </a:xfrm>
          <a:prstGeom prst="wedgeRectCallout">
            <a:avLst>
              <a:gd name="adj1" fmla="val -113042"/>
              <a:gd name="adj2" fmla="val -156995"/>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a:solidFill>
                  <a:srgbClr val="000000"/>
                </a:solidFill>
                <a:latin typeface="Arial" charset="0"/>
              </a:rPr>
              <a:t>Are these lyrics from a poem?</a:t>
            </a:r>
          </a:p>
        </p:txBody>
      </p:sp>
    </p:spTree>
    <p:extLst>
      <p:ext uri="{BB962C8B-B14F-4D97-AF65-F5344CB8AC3E}">
        <p14:creationId xmlns:p14="http://schemas.microsoft.com/office/powerpoint/2010/main" val="2425046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7597"/>
                                        </p:tgtEl>
                                        <p:attrNameLst>
                                          <p:attrName>style.visibility</p:attrName>
                                        </p:attrNameLst>
                                      </p:cBhvr>
                                      <p:to>
                                        <p:strVal val="visible"/>
                                      </p:to>
                                    </p:set>
                                    <p:anim calcmode="lin" valueType="num">
                                      <p:cBhvr>
                                        <p:cTn id="7" dur="500" fill="hold"/>
                                        <p:tgtEl>
                                          <p:spTgt spid="67597"/>
                                        </p:tgtEl>
                                        <p:attrNameLst>
                                          <p:attrName>ppt_w</p:attrName>
                                        </p:attrNameLst>
                                      </p:cBhvr>
                                      <p:tavLst>
                                        <p:tav tm="0">
                                          <p:val>
                                            <p:fltVal val="0"/>
                                          </p:val>
                                        </p:tav>
                                        <p:tav tm="100000">
                                          <p:val>
                                            <p:strVal val="#ppt_w"/>
                                          </p:val>
                                        </p:tav>
                                      </p:tavLst>
                                    </p:anim>
                                    <p:anim calcmode="lin" valueType="num">
                                      <p:cBhvr>
                                        <p:cTn id="8" dur="500" fill="hold"/>
                                        <p:tgtEl>
                                          <p:spTgt spid="67597"/>
                                        </p:tgtEl>
                                        <p:attrNameLst>
                                          <p:attrName>ppt_h</p:attrName>
                                        </p:attrNameLst>
                                      </p:cBhvr>
                                      <p:tavLst>
                                        <p:tav tm="0">
                                          <p:val>
                                            <p:fltVal val="0"/>
                                          </p:val>
                                        </p:tav>
                                        <p:tav tm="100000">
                                          <p:val>
                                            <p:strVal val="#ppt_h"/>
                                          </p:val>
                                        </p:tav>
                                      </p:tavLst>
                                    </p:anim>
                                    <p:animEffect transition="in" filter="fade">
                                      <p:cBhvr>
                                        <p:cTn id="9" dur="500"/>
                                        <p:tgtEl>
                                          <p:spTgt spid="675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7595"/>
                                        </p:tgtEl>
                                        <p:attrNameLst>
                                          <p:attrName>style.visibility</p:attrName>
                                        </p:attrNameLst>
                                      </p:cBhvr>
                                      <p:to>
                                        <p:strVal val="visible"/>
                                      </p:to>
                                    </p:set>
                                    <p:anim calcmode="lin" valueType="num">
                                      <p:cBhvr>
                                        <p:cTn id="14" dur="500" fill="hold"/>
                                        <p:tgtEl>
                                          <p:spTgt spid="67595"/>
                                        </p:tgtEl>
                                        <p:attrNameLst>
                                          <p:attrName>ppt_w</p:attrName>
                                        </p:attrNameLst>
                                      </p:cBhvr>
                                      <p:tavLst>
                                        <p:tav tm="0">
                                          <p:val>
                                            <p:fltVal val="0"/>
                                          </p:val>
                                        </p:tav>
                                        <p:tav tm="100000">
                                          <p:val>
                                            <p:strVal val="#ppt_w"/>
                                          </p:val>
                                        </p:tav>
                                      </p:tavLst>
                                    </p:anim>
                                    <p:anim calcmode="lin" valueType="num">
                                      <p:cBhvr>
                                        <p:cTn id="15" dur="500" fill="hold"/>
                                        <p:tgtEl>
                                          <p:spTgt spid="67595"/>
                                        </p:tgtEl>
                                        <p:attrNameLst>
                                          <p:attrName>ppt_h</p:attrName>
                                        </p:attrNameLst>
                                      </p:cBhvr>
                                      <p:tavLst>
                                        <p:tav tm="0">
                                          <p:val>
                                            <p:fltVal val="0"/>
                                          </p:val>
                                        </p:tav>
                                        <p:tav tm="100000">
                                          <p:val>
                                            <p:strVal val="#ppt_h"/>
                                          </p:val>
                                        </p:tav>
                                      </p:tavLst>
                                    </p:anim>
                                    <p:animEffect transition="in" filter="fade">
                                      <p:cBhvr>
                                        <p:cTn id="16" dur="500"/>
                                        <p:tgtEl>
                                          <p:spTgt spid="675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7596"/>
                                        </p:tgtEl>
                                        <p:attrNameLst>
                                          <p:attrName>style.visibility</p:attrName>
                                        </p:attrNameLst>
                                      </p:cBhvr>
                                      <p:to>
                                        <p:strVal val="visible"/>
                                      </p:to>
                                    </p:set>
                                    <p:anim calcmode="lin" valueType="num">
                                      <p:cBhvr>
                                        <p:cTn id="21" dur="500" fill="hold"/>
                                        <p:tgtEl>
                                          <p:spTgt spid="67596"/>
                                        </p:tgtEl>
                                        <p:attrNameLst>
                                          <p:attrName>ppt_w</p:attrName>
                                        </p:attrNameLst>
                                      </p:cBhvr>
                                      <p:tavLst>
                                        <p:tav tm="0">
                                          <p:val>
                                            <p:fltVal val="0"/>
                                          </p:val>
                                        </p:tav>
                                        <p:tav tm="100000">
                                          <p:val>
                                            <p:strVal val="#ppt_w"/>
                                          </p:val>
                                        </p:tav>
                                      </p:tavLst>
                                    </p:anim>
                                    <p:anim calcmode="lin" valueType="num">
                                      <p:cBhvr>
                                        <p:cTn id="22" dur="500" fill="hold"/>
                                        <p:tgtEl>
                                          <p:spTgt spid="67596"/>
                                        </p:tgtEl>
                                        <p:attrNameLst>
                                          <p:attrName>ppt_h</p:attrName>
                                        </p:attrNameLst>
                                      </p:cBhvr>
                                      <p:tavLst>
                                        <p:tav tm="0">
                                          <p:val>
                                            <p:fltVal val="0"/>
                                          </p:val>
                                        </p:tav>
                                        <p:tav tm="100000">
                                          <p:val>
                                            <p:strVal val="#ppt_h"/>
                                          </p:val>
                                        </p:tav>
                                      </p:tavLst>
                                    </p:anim>
                                    <p:animEffect transition="in" filter="fade">
                                      <p:cBhvr>
                                        <p:cTn id="23" dur="500"/>
                                        <p:tgtEl>
                                          <p:spTgt spid="6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nimBg="1"/>
      <p:bldP spid="675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Programming Process</a:t>
            </a:r>
          </a:p>
        </p:txBody>
      </p:sp>
      <p:sp>
        <p:nvSpPr>
          <p:cNvPr id="318467" name="Rectangle 3"/>
          <p:cNvSpPr>
            <a:spLocks noGrp="1" noChangeArrowheads="1"/>
          </p:cNvSpPr>
          <p:nvPr>
            <p:ph idx="1"/>
          </p:nvPr>
        </p:nvSpPr>
        <p:spPr/>
        <p:txBody>
          <a:bodyPr/>
          <a:lstStyle/>
          <a:p>
            <a:pPr marL="0" indent="0">
              <a:buNone/>
            </a:pPr>
            <a:r>
              <a:rPr lang="en-US" sz="2800" dirty="0" smtClean="0"/>
              <a:t>5. Testing </a:t>
            </a:r>
            <a:r>
              <a:rPr lang="en-US" sz="2800" dirty="0"/>
              <a:t>the program:</a:t>
            </a:r>
          </a:p>
          <a:p>
            <a:pPr lvl="1"/>
            <a:r>
              <a:rPr lang="en-US" sz="2000" dirty="0"/>
              <a:t>Execute it with sample data and check results</a:t>
            </a:r>
          </a:p>
          <a:p>
            <a:pPr lvl="1"/>
            <a:r>
              <a:rPr lang="en-US" sz="2000" dirty="0"/>
              <a:t>Identify logic errors and correct them</a:t>
            </a:r>
          </a:p>
          <a:p>
            <a:pPr lvl="1"/>
            <a:r>
              <a:rPr lang="en-US" sz="2000" dirty="0"/>
              <a:t>Choose test data carefully to exercise all branches of the </a:t>
            </a:r>
            <a:r>
              <a:rPr lang="en-US" sz="2000" dirty="0" smtClean="0"/>
              <a:t>logic</a:t>
            </a:r>
            <a:br>
              <a:rPr lang="en-US" sz="2000" dirty="0" smtClean="0"/>
            </a:br>
            <a:endParaRPr lang="en-US" sz="2000" dirty="0"/>
          </a:p>
          <a:p>
            <a:pPr marL="0" indent="0">
              <a:buNone/>
            </a:pPr>
            <a:r>
              <a:rPr lang="en-US" sz="2800" dirty="0" smtClean="0"/>
              <a:t>6. Putting </a:t>
            </a:r>
            <a:r>
              <a:rPr lang="en-US" sz="2800" dirty="0"/>
              <a:t>the program into production</a:t>
            </a:r>
          </a:p>
          <a:p>
            <a:pPr lvl="1"/>
            <a:r>
              <a:rPr lang="en-US" sz="2000" dirty="0"/>
              <a:t>Do this after testing is complete and all known errors have been corrected</a:t>
            </a:r>
          </a:p>
          <a:p>
            <a:pPr lvl="1"/>
            <a:r>
              <a:rPr lang="en-US" sz="2000" dirty="0"/>
              <a:t>May require coordination with other related activities or software</a:t>
            </a:r>
          </a:p>
        </p:txBody>
      </p:sp>
      <p:sp>
        <p:nvSpPr>
          <p:cNvPr id="5" name="Slide Number Placeholder 5"/>
          <p:cNvSpPr>
            <a:spLocks noGrp="1"/>
          </p:cNvSpPr>
          <p:nvPr>
            <p:ph type="sldNum" sz="quarter" idx="14"/>
          </p:nvPr>
        </p:nvSpPr>
        <p:spPr/>
        <p:txBody>
          <a:bodyPr/>
          <a:lstStyle/>
          <a:p>
            <a:fld id="{E02D2160-88C3-41E9-A54A-81B70D3B994A}" type="slidenum">
              <a:rPr lang="en-US"/>
              <a:pPr/>
              <a:t>8</a:t>
            </a:fld>
            <a:endParaRPr lang="en-US"/>
          </a:p>
        </p:txBody>
      </p:sp>
    </p:spTree>
    <p:extLst>
      <p:ext uri="{BB962C8B-B14F-4D97-AF65-F5344CB8AC3E}">
        <p14:creationId xmlns:p14="http://schemas.microsoft.com/office/powerpoint/2010/main" val="18843314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t>Classes</a:t>
            </a:r>
          </a:p>
        </p:txBody>
      </p:sp>
      <p:sp>
        <p:nvSpPr>
          <p:cNvPr id="66563" name="Rectangle 3"/>
          <p:cNvSpPr>
            <a:spLocks noGrp="1" noChangeArrowheads="1"/>
          </p:cNvSpPr>
          <p:nvPr>
            <p:ph idx="1"/>
          </p:nvPr>
        </p:nvSpPr>
        <p:spPr/>
        <p:txBody>
          <a:bodyPr/>
          <a:lstStyle/>
          <a:p>
            <a:pPr>
              <a:lnSpc>
                <a:spcPct val="80000"/>
              </a:lnSpc>
            </a:pPr>
            <a:r>
              <a:rPr lang="en-US" sz="2000" b="1"/>
              <a:t>A class defines the abstract characteristics of a entity. </a:t>
            </a:r>
          </a:p>
          <a:p>
            <a:pPr>
              <a:lnSpc>
                <a:spcPct val="80000"/>
              </a:lnSpc>
            </a:pPr>
            <a:r>
              <a:rPr lang="en-US" sz="2000" b="1"/>
              <a:t>An entities characteristics includes: </a:t>
            </a:r>
          </a:p>
          <a:p>
            <a:pPr lvl="1">
              <a:lnSpc>
                <a:spcPct val="80000"/>
              </a:lnSpc>
            </a:pPr>
            <a:r>
              <a:rPr lang="en-US" sz="1800" b="1"/>
              <a:t>Properties or Attributes</a:t>
            </a:r>
          </a:p>
          <a:p>
            <a:pPr lvl="1">
              <a:lnSpc>
                <a:spcPct val="80000"/>
              </a:lnSpc>
            </a:pPr>
            <a:r>
              <a:rPr lang="en-US" sz="1800" b="1"/>
              <a:t>Methods or Behaviors</a:t>
            </a:r>
          </a:p>
          <a:p>
            <a:pPr lvl="1">
              <a:lnSpc>
                <a:spcPct val="80000"/>
              </a:lnSpc>
            </a:pPr>
            <a:r>
              <a:rPr lang="en-US" sz="1800" b="1"/>
              <a:t>Collectively, the properties and methods defined by a class are called members. </a:t>
            </a:r>
          </a:p>
          <a:p>
            <a:pPr>
              <a:lnSpc>
                <a:spcPct val="80000"/>
              </a:lnSpc>
            </a:pPr>
            <a:r>
              <a:rPr lang="en-US" sz="2000" b="1"/>
              <a:t>Classes provide modularity and structure. </a:t>
            </a:r>
          </a:p>
          <a:p>
            <a:pPr>
              <a:lnSpc>
                <a:spcPct val="80000"/>
              </a:lnSpc>
            </a:pPr>
            <a:r>
              <a:rPr lang="en-US" sz="2000" b="1"/>
              <a:t>Characteristics of the class should make sense in context. </a:t>
            </a:r>
          </a:p>
          <a:p>
            <a:pPr>
              <a:lnSpc>
                <a:spcPct val="80000"/>
              </a:lnSpc>
            </a:pPr>
            <a:r>
              <a:rPr lang="en-US" sz="2000" b="1"/>
              <a:t>Code is relatively self-contained. </a:t>
            </a:r>
          </a:p>
        </p:txBody>
      </p:sp>
      <p:sp>
        <p:nvSpPr>
          <p:cNvPr id="21" name="Slide Number Placeholder 5"/>
          <p:cNvSpPr>
            <a:spLocks noGrp="1"/>
          </p:cNvSpPr>
          <p:nvPr>
            <p:ph type="sldNum" sz="quarter" idx="14"/>
          </p:nvPr>
        </p:nvSpPr>
        <p:spPr/>
        <p:txBody>
          <a:bodyPr/>
          <a:lstStyle/>
          <a:p>
            <a:fld id="{D8C709EC-5403-4B51-A70D-70F1FAAC06E3}" type="slidenum">
              <a:rPr lang="en-US"/>
              <a:pPr/>
              <a:t>80</a:t>
            </a:fld>
            <a:endParaRPr lang="en-US"/>
          </a:p>
        </p:txBody>
      </p:sp>
      <p:sp>
        <p:nvSpPr>
          <p:cNvPr id="66565" name="Oval 5"/>
          <p:cNvSpPr>
            <a:spLocks noChangeArrowheads="1"/>
          </p:cNvSpPr>
          <p:nvPr/>
        </p:nvSpPr>
        <p:spPr bwMode="auto">
          <a:xfrm>
            <a:off x="609600" y="4724400"/>
            <a:ext cx="1524000" cy="1219200"/>
          </a:xfrm>
          <a:prstGeom prst="ellipse">
            <a:avLst/>
          </a:prstGeom>
          <a:solidFill>
            <a:srgbClr val="0070C0"/>
          </a:solidFill>
          <a:ln w="9525">
            <a:solidFill>
              <a:schemeClr val="tx1"/>
            </a:solidFill>
            <a:round/>
            <a:headEnd/>
            <a:tailEnd/>
          </a:ln>
          <a:effectLst/>
        </p:spPr>
        <p:txBody>
          <a:bodyPr wrap="none" anchor="ctr"/>
          <a:lstStyle/>
          <a:p>
            <a:pPr algn="ctr"/>
            <a:r>
              <a:rPr lang="en-US">
                <a:latin typeface="Arial" charset="0"/>
              </a:rPr>
              <a:t>Album</a:t>
            </a:r>
          </a:p>
        </p:txBody>
      </p:sp>
      <p:grpSp>
        <p:nvGrpSpPr>
          <p:cNvPr id="66579" name="Group 19"/>
          <p:cNvGrpSpPr>
            <a:grpSpLocks/>
          </p:cNvGrpSpPr>
          <p:nvPr/>
        </p:nvGrpSpPr>
        <p:grpSpPr bwMode="auto">
          <a:xfrm>
            <a:off x="2133600" y="4480560"/>
            <a:ext cx="3048000" cy="533400"/>
            <a:chOff x="1344" y="2880"/>
            <a:chExt cx="1920" cy="336"/>
          </a:xfrm>
        </p:grpSpPr>
        <p:sp>
          <p:nvSpPr>
            <p:cNvPr id="66567" name="Oval 7"/>
            <p:cNvSpPr>
              <a:spLocks noChangeArrowheads="1"/>
            </p:cNvSpPr>
            <p:nvPr/>
          </p:nvSpPr>
          <p:spPr bwMode="auto">
            <a:xfrm>
              <a:off x="2352" y="2880"/>
              <a:ext cx="912" cy="33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latin typeface="Arial" charset="0"/>
                </a:rPr>
                <a:t>Track</a:t>
              </a:r>
            </a:p>
          </p:txBody>
        </p:sp>
        <p:sp>
          <p:nvSpPr>
            <p:cNvPr id="66568" name="Line 8"/>
            <p:cNvSpPr>
              <a:spLocks noChangeShapeType="1"/>
            </p:cNvSpPr>
            <p:nvPr/>
          </p:nvSpPr>
          <p:spPr bwMode="auto">
            <a:xfrm flipV="1">
              <a:off x="1344" y="3072"/>
              <a:ext cx="100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6583" name="Group 23"/>
          <p:cNvGrpSpPr>
            <a:grpSpLocks/>
          </p:cNvGrpSpPr>
          <p:nvPr/>
        </p:nvGrpSpPr>
        <p:grpSpPr bwMode="auto">
          <a:xfrm>
            <a:off x="2133600" y="5109210"/>
            <a:ext cx="2590800" cy="457200"/>
            <a:chOff x="1344" y="3312"/>
            <a:chExt cx="1632" cy="288"/>
          </a:xfrm>
        </p:grpSpPr>
        <p:sp>
          <p:nvSpPr>
            <p:cNvPr id="66570" name="Oval 10"/>
            <p:cNvSpPr>
              <a:spLocks noChangeArrowheads="1"/>
            </p:cNvSpPr>
            <p:nvPr/>
          </p:nvSpPr>
          <p:spPr bwMode="auto">
            <a:xfrm>
              <a:off x="2208" y="3312"/>
              <a:ext cx="768" cy="28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latin typeface="Arial" charset="0"/>
                </a:rPr>
                <a:t>Song</a:t>
              </a:r>
            </a:p>
          </p:txBody>
        </p:sp>
        <p:sp>
          <p:nvSpPr>
            <p:cNvPr id="66571" name="Line 11"/>
            <p:cNvSpPr>
              <a:spLocks noChangeShapeType="1"/>
            </p:cNvSpPr>
            <p:nvPr/>
          </p:nvSpPr>
          <p:spPr bwMode="auto">
            <a:xfrm>
              <a:off x="1344" y="3456"/>
              <a:ext cx="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6580" name="Group 20"/>
          <p:cNvGrpSpPr>
            <a:grpSpLocks/>
          </p:cNvGrpSpPr>
          <p:nvPr/>
        </p:nvGrpSpPr>
        <p:grpSpPr bwMode="auto">
          <a:xfrm>
            <a:off x="5181600" y="4671060"/>
            <a:ext cx="2514600" cy="609600"/>
            <a:chOff x="3264" y="3024"/>
            <a:chExt cx="1584" cy="384"/>
          </a:xfrm>
        </p:grpSpPr>
        <p:sp>
          <p:nvSpPr>
            <p:cNvPr id="66572" name="Line 12"/>
            <p:cNvSpPr>
              <a:spLocks noChangeShapeType="1"/>
            </p:cNvSpPr>
            <p:nvPr/>
          </p:nvSpPr>
          <p:spPr bwMode="auto">
            <a:xfrm>
              <a:off x="3264" y="3072"/>
              <a:ext cx="67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6573" name="Rectangle 13"/>
            <p:cNvSpPr>
              <a:spLocks noChangeArrowheads="1"/>
            </p:cNvSpPr>
            <p:nvPr/>
          </p:nvSpPr>
          <p:spPr bwMode="auto">
            <a:xfrm>
              <a:off x="3936" y="3024"/>
              <a:ext cx="912" cy="384"/>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Arial" charset="0"/>
                </a:rPr>
                <a:t>Property</a:t>
              </a:r>
            </a:p>
          </p:txBody>
        </p:sp>
      </p:grpSp>
      <p:grpSp>
        <p:nvGrpSpPr>
          <p:cNvPr id="66582" name="Group 22"/>
          <p:cNvGrpSpPr>
            <a:grpSpLocks/>
          </p:cNvGrpSpPr>
          <p:nvPr/>
        </p:nvGrpSpPr>
        <p:grpSpPr bwMode="auto">
          <a:xfrm>
            <a:off x="1992630" y="5593080"/>
            <a:ext cx="4419600" cy="762000"/>
            <a:chOff x="1152" y="3648"/>
            <a:chExt cx="2784" cy="480"/>
          </a:xfrm>
        </p:grpSpPr>
        <p:sp>
          <p:nvSpPr>
            <p:cNvPr id="66575" name="Oval 15"/>
            <p:cNvSpPr>
              <a:spLocks noChangeArrowheads="1"/>
            </p:cNvSpPr>
            <p:nvPr/>
          </p:nvSpPr>
          <p:spPr bwMode="auto">
            <a:xfrm>
              <a:off x="1824" y="3648"/>
              <a:ext cx="1056" cy="48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Music</a:t>
              </a:r>
            </a:p>
            <a:p>
              <a:pPr algn="ctr"/>
              <a:r>
                <a:rPr lang="en-US" sz="2000" b="1">
                  <a:latin typeface="Arial" charset="0"/>
                </a:rPr>
                <a:t>Video</a:t>
              </a:r>
            </a:p>
          </p:txBody>
        </p:sp>
        <p:sp>
          <p:nvSpPr>
            <p:cNvPr id="66576" name="Line 16"/>
            <p:cNvSpPr>
              <a:spLocks noChangeShapeType="1"/>
            </p:cNvSpPr>
            <p:nvPr/>
          </p:nvSpPr>
          <p:spPr bwMode="auto">
            <a:xfrm>
              <a:off x="1152" y="3648"/>
              <a:ext cx="67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6577" name="Line 17"/>
            <p:cNvSpPr>
              <a:spLocks noChangeShapeType="1"/>
            </p:cNvSpPr>
            <p:nvPr/>
          </p:nvSpPr>
          <p:spPr bwMode="auto">
            <a:xfrm flipV="1">
              <a:off x="2880" y="3840"/>
              <a:ext cx="105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6581" name="Group 21"/>
          <p:cNvGrpSpPr>
            <a:grpSpLocks/>
          </p:cNvGrpSpPr>
          <p:nvPr/>
        </p:nvGrpSpPr>
        <p:grpSpPr bwMode="auto">
          <a:xfrm>
            <a:off x="4724400" y="5295900"/>
            <a:ext cx="3124200" cy="914400"/>
            <a:chOff x="2880" y="3456"/>
            <a:chExt cx="1968" cy="576"/>
          </a:xfrm>
        </p:grpSpPr>
        <p:sp>
          <p:nvSpPr>
            <p:cNvPr id="66574" name="Rectangle 14"/>
            <p:cNvSpPr>
              <a:spLocks noChangeArrowheads="1"/>
            </p:cNvSpPr>
            <p:nvPr/>
          </p:nvSpPr>
          <p:spPr bwMode="auto">
            <a:xfrm>
              <a:off x="3936" y="3648"/>
              <a:ext cx="912" cy="384"/>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Arial" charset="0"/>
                </a:rPr>
                <a:t>Method</a:t>
              </a:r>
            </a:p>
          </p:txBody>
        </p:sp>
        <p:sp>
          <p:nvSpPr>
            <p:cNvPr id="66578" name="Line 18"/>
            <p:cNvSpPr>
              <a:spLocks noChangeShapeType="1"/>
            </p:cNvSpPr>
            <p:nvPr/>
          </p:nvSpPr>
          <p:spPr bwMode="auto">
            <a:xfrm>
              <a:off x="2880" y="3456"/>
              <a:ext cx="105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4023188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500" fill="hold"/>
                                        <p:tgtEl>
                                          <p:spTgt spid="66565"/>
                                        </p:tgtEl>
                                        <p:attrNameLst>
                                          <p:attrName>ppt_w</p:attrName>
                                        </p:attrNameLst>
                                      </p:cBhvr>
                                      <p:tavLst>
                                        <p:tav tm="0">
                                          <p:val>
                                            <p:fltVal val="0"/>
                                          </p:val>
                                        </p:tav>
                                        <p:tav tm="100000">
                                          <p:val>
                                            <p:strVal val="#ppt_w"/>
                                          </p:val>
                                        </p:tav>
                                      </p:tavLst>
                                    </p:anim>
                                    <p:anim calcmode="lin" valueType="num">
                                      <p:cBhvr>
                                        <p:cTn id="8" dur="500" fill="hold"/>
                                        <p:tgtEl>
                                          <p:spTgt spid="66565"/>
                                        </p:tgtEl>
                                        <p:attrNameLst>
                                          <p:attrName>ppt_h</p:attrName>
                                        </p:attrNameLst>
                                      </p:cBhvr>
                                      <p:tavLst>
                                        <p:tav tm="0">
                                          <p:val>
                                            <p:fltVal val="0"/>
                                          </p:val>
                                        </p:tav>
                                        <p:tav tm="100000">
                                          <p:val>
                                            <p:strVal val="#ppt_h"/>
                                          </p:val>
                                        </p:tav>
                                      </p:tavLst>
                                    </p:anim>
                                    <p:animEffect transition="in" filter="fade">
                                      <p:cBhvr>
                                        <p:cTn id="9" dur="500"/>
                                        <p:tgtEl>
                                          <p:spTgt spid="665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6579"/>
                                        </p:tgtEl>
                                        <p:attrNameLst>
                                          <p:attrName>style.visibility</p:attrName>
                                        </p:attrNameLst>
                                      </p:cBhvr>
                                      <p:to>
                                        <p:strVal val="visible"/>
                                      </p:to>
                                    </p:set>
                                    <p:anim calcmode="lin" valueType="num">
                                      <p:cBhvr>
                                        <p:cTn id="14" dur="500" fill="hold"/>
                                        <p:tgtEl>
                                          <p:spTgt spid="66579"/>
                                        </p:tgtEl>
                                        <p:attrNameLst>
                                          <p:attrName>ppt_w</p:attrName>
                                        </p:attrNameLst>
                                      </p:cBhvr>
                                      <p:tavLst>
                                        <p:tav tm="0">
                                          <p:val>
                                            <p:fltVal val="0"/>
                                          </p:val>
                                        </p:tav>
                                        <p:tav tm="100000">
                                          <p:val>
                                            <p:strVal val="#ppt_w"/>
                                          </p:val>
                                        </p:tav>
                                      </p:tavLst>
                                    </p:anim>
                                    <p:anim calcmode="lin" valueType="num">
                                      <p:cBhvr>
                                        <p:cTn id="15" dur="500" fill="hold"/>
                                        <p:tgtEl>
                                          <p:spTgt spid="66579"/>
                                        </p:tgtEl>
                                        <p:attrNameLst>
                                          <p:attrName>ppt_h</p:attrName>
                                        </p:attrNameLst>
                                      </p:cBhvr>
                                      <p:tavLst>
                                        <p:tav tm="0">
                                          <p:val>
                                            <p:fltVal val="0"/>
                                          </p:val>
                                        </p:tav>
                                        <p:tav tm="100000">
                                          <p:val>
                                            <p:strVal val="#ppt_h"/>
                                          </p:val>
                                        </p:tav>
                                      </p:tavLst>
                                    </p:anim>
                                    <p:animEffect transition="in" filter="fade">
                                      <p:cBhvr>
                                        <p:cTn id="16" dur="500"/>
                                        <p:tgtEl>
                                          <p:spTgt spid="665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6580"/>
                                        </p:tgtEl>
                                        <p:attrNameLst>
                                          <p:attrName>style.visibility</p:attrName>
                                        </p:attrNameLst>
                                      </p:cBhvr>
                                      <p:to>
                                        <p:strVal val="visible"/>
                                      </p:to>
                                    </p:set>
                                    <p:anim calcmode="lin" valueType="num">
                                      <p:cBhvr>
                                        <p:cTn id="21" dur="500" fill="hold"/>
                                        <p:tgtEl>
                                          <p:spTgt spid="66580"/>
                                        </p:tgtEl>
                                        <p:attrNameLst>
                                          <p:attrName>ppt_w</p:attrName>
                                        </p:attrNameLst>
                                      </p:cBhvr>
                                      <p:tavLst>
                                        <p:tav tm="0">
                                          <p:val>
                                            <p:fltVal val="0"/>
                                          </p:val>
                                        </p:tav>
                                        <p:tav tm="100000">
                                          <p:val>
                                            <p:strVal val="#ppt_w"/>
                                          </p:val>
                                        </p:tav>
                                      </p:tavLst>
                                    </p:anim>
                                    <p:anim calcmode="lin" valueType="num">
                                      <p:cBhvr>
                                        <p:cTn id="22" dur="500" fill="hold"/>
                                        <p:tgtEl>
                                          <p:spTgt spid="66580"/>
                                        </p:tgtEl>
                                        <p:attrNameLst>
                                          <p:attrName>ppt_h</p:attrName>
                                        </p:attrNameLst>
                                      </p:cBhvr>
                                      <p:tavLst>
                                        <p:tav tm="0">
                                          <p:val>
                                            <p:fltVal val="0"/>
                                          </p:val>
                                        </p:tav>
                                        <p:tav tm="100000">
                                          <p:val>
                                            <p:strVal val="#ppt_h"/>
                                          </p:val>
                                        </p:tav>
                                      </p:tavLst>
                                    </p:anim>
                                    <p:animEffect transition="in" filter="fade">
                                      <p:cBhvr>
                                        <p:cTn id="23" dur="500"/>
                                        <p:tgtEl>
                                          <p:spTgt spid="665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66583"/>
                                        </p:tgtEl>
                                        <p:attrNameLst>
                                          <p:attrName>style.visibility</p:attrName>
                                        </p:attrNameLst>
                                      </p:cBhvr>
                                      <p:to>
                                        <p:strVal val="visible"/>
                                      </p:to>
                                    </p:set>
                                    <p:anim calcmode="lin" valueType="num">
                                      <p:cBhvr>
                                        <p:cTn id="28" dur="500" fill="hold"/>
                                        <p:tgtEl>
                                          <p:spTgt spid="66583"/>
                                        </p:tgtEl>
                                        <p:attrNameLst>
                                          <p:attrName>ppt_w</p:attrName>
                                        </p:attrNameLst>
                                      </p:cBhvr>
                                      <p:tavLst>
                                        <p:tav tm="0">
                                          <p:val>
                                            <p:fltVal val="0"/>
                                          </p:val>
                                        </p:tav>
                                        <p:tav tm="100000">
                                          <p:val>
                                            <p:strVal val="#ppt_w"/>
                                          </p:val>
                                        </p:tav>
                                      </p:tavLst>
                                    </p:anim>
                                    <p:anim calcmode="lin" valueType="num">
                                      <p:cBhvr>
                                        <p:cTn id="29" dur="500" fill="hold"/>
                                        <p:tgtEl>
                                          <p:spTgt spid="66583"/>
                                        </p:tgtEl>
                                        <p:attrNameLst>
                                          <p:attrName>ppt_h</p:attrName>
                                        </p:attrNameLst>
                                      </p:cBhvr>
                                      <p:tavLst>
                                        <p:tav tm="0">
                                          <p:val>
                                            <p:fltVal val="0"/>
                                          </p:val>
                                        </p:tav>
                                        <p:tav tm="100000">
                                          <p:val>
                                            <p:strVal val="#ppt_h"/>
                                          </p:val>
                                        </p:tav>
                                      </p:tavLst>
                                    </p:anim>
                                    <p:animEffect transition="in" filter="fade">
                                      <p:cBhvr>
                                        <p:cTn id="30" dur="500"/>
                                        <p:tgtEl>
                                          <p:spTgt spid="665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66581"/>
                                        </p:tgtEl>
                                        <p:attrNameLst>
                                          <p:attrName>style.visibility</p:attrName>
                                        </p:attrNameLst>
                                      </p:cBhvr>
                                      <p:to>
                                        <p:strVal val="visible"/>
                                      </p:to>
                                    </p:set>
                                    <p:anim calcmode="lin" valueType="num">
                                      <p:cBhvr>
                                        <p:cTn id="35" dur="500" fill="hold"/>
                                        <p:tgtEl>
                                          <p:spTgt spid="66581"/>
                                        </p:tgtEl>
                                        <p:attrNameLst>
                                          <p:attrName>ppt_w</p:attrName>
                                        </p:attrNameLst>
                                      </p:cBhvr>
                                      <p:tavLst>
                                        <p:tav tm="0">
                                          <p:val>
                                            <p:fltVal val="0"/>
                                          </p:val>
                                        </p:tav>
                                        <p:tav tm="100000">
                                          <p:val>
                                            <p:strVal val="#ppt_w"/>
                                          </p:val>
                                        </p:tav>
                                      </p:tavLst>
                                    </p:anim>
                                    <p:anim calcmode="lin" valueType="num">
                                      <p:cBhvr>
                                        <p:cTn id="36" dur="500" fill="hold"/>
                                        <p:tgtEl>
                                          <p:spTgt spid="66581"/>
                                        </p:tgtEl>
                                        <p:attrNameLst>
                                          <p:attrName>ppt_h</p:attrName>
                                        </p:attrNameLst>
                                      </p:cBhvr>
                                      <p:tavLst>
                                        <p:tav tm="0">
                                          <p:val>
                                            <p:fltVal val="0"/>
                                          </p:val>
                                        </p:tav>
                                        <p:tav tm="100000">
                                          <p:val>
                                            <p:strVal val="#ppt_h"/>
                                          </p:val>
                                        </p:tav>
                                      </p:tavLst>
                                    </p:anim>
                                    <p:animEffect transition="in" filter="fade">
                                      <p:cBhvr>
                                        <p:cTn id="37" dur="500"/>
                                        <p:tgtEl>
                                          <p:spTgt spid="665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66582"/>
                                        </p:tgtEl>
                                        <p:attrNameLst>
                                          <p:attrName>style.visibility</p:attrName>
                                        </p:attrNameLst>
                                      </p:cBhvr>
                                      <p:to>
                                        <p:strVal val="visible"/>
                                      </p:to>
                                    </p:set>
                                    <p:anim calcmode="lin" valueType="num">
                                      <p:cBhvr>
                                        <p:cTn id="42" dur="500" fill="hold"/>
                                        <p:tgtEl>
                                          <p:spTgt spid="66582"/>
                                        </p:tgtEl>
                                        <p:attrNameLst>
                                          <p:attrName>ppt_w</p:attrName>
                                        </p:attrNameLst>
                                      </p:cBhvr>
                                      <p:tavLst>
                                        <p:tav tm="0">
                                          <p:val>
                                            <p:fltVal val="0"/>
                                          </p:val>
                                        </p:tav>
                                        <p:tav tm="100000">
                                          <p:val>
                                            <p:strVal val="#ppt_w"/>
                                          </p:val>
                                        </p:tav>
                                      </p:tavLst>
                                    </p:anim>
                                    <p:anim calcmode="lin" valueType="num">
                                      <p:cBhvr>
                                        <p:cTn id="43" dur="500" fill="hold"/>
                                        <p:tgtEl>
                                          <p:spTgt spid="66582"/>
                                        </p:tgtEl>
                                        <p:attrNameLst>
                                          <p:attrName>ppt_h</p:attrName>
                                        </p:attrNameLst>
                                      </p:cBhvr>
                                      <p:tavLst>
                                        <p:tav tm="0">
                                          <p:val>
                                            <p:fltVal val="0"/>
                                          </p:val>
                                        </p:tav>
                                        <p:tav tm="100000">
                                          <p:val>
                                            <p:strVal val="#ppt_h"/>
                                          </p:val>
                                        </p:tav>
                                      </p:tavLst>
                                    </p:anim>
                                    <p:animEffect transition="in" filter="fade">
                                      <p:cBhvr>
                                        <p:cTn id="44" dur="500"/>
                                        <p:tgtEl>
                                          <p:spTgt spid="66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b="1"/>
              <a:t>Object Characteristics </a:t>
            </a:r>
          </a:p>
        </p:txBody>
      </p:sp>
      <p:sp>
        <p:nvSpPr>
          <p:cNvPr id="84995" name="Rectangle 3"/>
          <p:cNvSpPr>
            <a:spLocks noGrp="1" noChangeArrowheads="1"/>
          </p:cNvSpPr>
          <p:nvPr>
            <p:ph idx="1"/>
          </p:nvPr>
        </p:nvSpPr>
        <p:spPr/>
        <p:txBody>
          <a:bodyPr/>
          <a:lstStyle/>
          <a:p>
            <a:r>
              <a:rPr lang="en-US" b="1"/>
              <a:t>A particular instance of a class.</a:t>
            </a:r>
          </a:p>
          <a:p>
            <a:pPr lvl="1"/>
            <a:r>
              <a:rPr lang="en-US" b="1"/>
              <a:t>State</a:t>
            </a:r>
          </a:p>
          <a:p>
            <a:pPr lvl="1"/>
            <a:r>
              <a:rPr lang="en-US" b="1"/>
              <a:t>Properties or Attributes</a:t>
            </a:r>
          </a:p>
          <a:p>
            <a:pPr lvl="1"/>
            <a:r>
              <a:rPr lang="en-US" b="1"/>
              <a:t>Methods or Behaviors </a:t>
            </a:r>
          </a:p>
        </p:txBody>
      </p:sp>
      <p:sp>
        <p:nvSpPr>
          <p:cNvPr id="4" name="Slide Number Placeholder 5"/>
          <p:cNvSpPr>
            <a:spLocks noGrp="1"/>
          </p:cNvSpPr>
          <p:nvPr>
            <p:ph type="sldNum" sz="quarter" idx="14"/>
          </p:nvPr>
        </p:nvSpPr>
        <p:spPr/>
        <p:txBody>
          <a:bodyPr/>
          <a:lstStyle/>
          <a:p>
            <a:fld id="{B8DC325E-6562-410F-9263-A4F70E51C7E8}" type="slidenum">
              <a:rPr lang="en-US"/>
              <a:pPr/>
              <a:t>81</a:t>
            </a:fld>
            <a:endParaRPr lang="en-US"/>
          </a:p>
        </p:txBody>
      </p:sp>
    </p:spTree>
    <p:extLst>
      <p:ext uri="{BB962C8B-B14F-4D97-AF65-F5344CB8AC3E}">
        <p14:creationId xmlns:p14="http://schemas.microsoft.com/office/powerpoint/2010/main" val="7418714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b="1"/>
              <a:t>Object Characteristics </a:t>
            </a:r>
            <a:br>
              <a:rPr lang="en-US" sz="4000" b="1"/>
            </a:br>
            <a:r>
              <a:rPr lang="en-US" sz="3200" b="1"/>
              <a:t>State Retention</a:t>
            </a:r>
          </a:p>
        </p:txBody>
      </p:sp>
      <p:sp>
        <p:nvSpPr>
          <p:cNvPr id="64515" name="Rectangle 3"/>
          <p:cNvSpPr>
            <a:spLocks noGrp="1" noChangeArrowheads="1"/>
          </p:cNvSpPr>
          <p:nvPr>
            <p:ph idx="1"/>
          </p:nvPr>
        </p:nvSpPr>
        <p:spPr>
          <a:xfrm>
            <a:off x="393700" y="2320289"/>
            <a:ext cx="8750300" cy="3805873"/>
          </a:xfrm>
        </p:spPr>
        <p:txBody>
          <a:bodyPr/>
          <a:lstStyle/>
          <a:p>
            <a:r>
              <a:rPr lang="en-US" sz="2800" b="1" dirty="0"/>
              <a:t>Describes the data stored in the object.</a:t>
            </a:r>
          </a:p>
          <a:p>
            <a:r>
              <a:rPr lang="en-US" sz="2800" b="1" dirty="0"/>
              <a:t>The set of values of the attributes of a particular object is called its state. </a:t>
            </a:r>
          </a:p>
        </p:txBody>
      </p:sp>
      <p:sp>
        <p:nvSpPr>
          <p:cNvPr id="4" name="Slide Number Placeholder 5"/>
          <p:cNvSpPr>
            <a:spLocks noGrp="1"/>
          </p:cNvSpPr>
          <p:nvPr>
            <p:ph type="sldNum" sz="quarter" idx="14"/>
          </p:nvPr>
        </p:nvSpPr>
        <p:spPr/>
        <p:txBody>
          <a:bodyPr/>
          <a:lstStyle/>
          <a:p>
            <a:fld id="{2C28737E-F642-4359-980F-F125E9772593}" type="slidenum">
              <a:rPr lang="en-US"/>
              <a:pPr/>
              <a:t>82</a:t>
            </a:fld>
            <a:endParaRPr lang="en-US"/>
          </a:p>
        </p:txBody>
      </p:sp>
    </p:spTree>
    <p:extLst>
      <p:ext uri="{BB962C8B-B14F-4D97-AF65-F5344CB8AC3E}">
        <p14:creationId xmlns:p14="http://schemas.microsoft.com/office/powerpoint/2010/main" val="27728209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b="1"/>
              <a:t>Object Characteristics </a:t>
            </a:r>
            <a:br>
              <a:rPr lang="en-US" sz="4000" b="1"/>
            </a:br>
            <a:r>
              <a:rPr lang="en-US" sz="3200" b="1"/>
              <a:t>Properties</a:t>
            </a:r>
          </a:p>
        </p:txBody>
      </p:sp>
      <p:sp>
        <p:nvSpPr>
          <p:cNvPr id="86019" name="Rectangle 3"/>
          <p:cNvSpPr>
            <a:spLocks noGrp="1" noChangeArrowheads="1"/>
          </p:cNvSpPr>
          <p:nvPr>
            <p:ph idx="1"/>
          </p:nvPr>
        </p:nvSpPr>
        <p:spPr>
          <a:xfrm>
            <a:off x="393700" y="2228849"/>
            <a:ext cx="8750300" cy="3897313"/>
          </a:xfrm>
        </p:spPr>
        <p:txBody>
          <a:bodyPr/>
          <a:lstStyle/>
          <a:p>
            <a:pPr>
              <a:lnSpc>
                <a:spcPct val="90000"/>
              </a:lnSpc>
            </a:pPr>
            <a:r>
              <a:rPr lang="en-US" sz="2800" b="1" dirty="0">
                <a:solidFill>
                  <a:srgbClr val="FF0000"/>
                </a:solidFill>
              </a:rPr>
              <a:t>Identity </a:t>
            </a:r>
            <a:r>
              <a:rPr lang="en-US" sz="2800" b="1" dirty="0"/>
              <a:t>- the property of an object that distinguishes it from other objects </a:t>
            </a:r>
          </a:p>
          <a:p>
            <a:pPr>
              <a:lnSpc>
                <a:spcPct val="90000"/>
              </a:lnSpc>
            </a:pPr>
            <a:r>
              <a:rPr lang="en-US" sz="2800" b="1" dirty="0">
                <a:solidFill>
                  <a:srgbClr val="FF0000"/>
                </a:solidFill>
              </a:rPr>
              <a:t>State </a:t>
            </a:r>
            <a:r>
              <a:rPr lang="en-US" sz="2800" b="1" dirty="0"/>
              <a:t>- describes the data stored in the object </a:t>
            </a:r>
          </a:p>
          <a:p>
            <a:pPr>
              <a:lnSpc>
                <a:spcPct val="90000"/>
              </a:lnSpc>
            </a:pPr>
            <a:r>
              <a:rPr lang="en-US" sz="2800" b="1" dirty="0">
                <a:solidFill>
                  <a:srgbClr val="FF0000"/>
                </a:solidFill>
              </a:rPr>
              <a:t>Methods or Behavior </a:t>
            </a:r>
            <a:r>
              <a:rPr lang="en-US" sz="2800" b="1" dirty="0"/>
              <a:t>- describes the methods in the object's interface by which the object can be used </a:t>
            </a:r>
          </a:p>
        </p:txBody>
      </p:sp>
      <p:sp>
        <p:nvSpPr>
          <p:cNvPr id="4" name="Slide Number Placeholder 5"/>
          <p:cNvSpPr>
            <a:spLocks noGrp="1"/>
          </p:cNvSpPr>
          <p:nvPr>
            <p:ph type="sldNum" sz="quarter" idx="14"/>
          </p:nvPr>
        </p:nvSpPr>
        <p:spPr/>
        <p:txBody>
          <a:bodyPr/>
          <a:lstStyle/>
          <a:p>
            <a:fld id="{D1AECD07-CEE5-4978-8EA0-CF5C0C8DA248}" type="slidenum">
              <a:rPr lang="en-US"/>
              <a:pPr/>
              <a:t>83</a:t>
            </a:fld>
            <a:endParaRPr lang="en-US"/>
          </a:p>
        </p:txBody>
      </p:sp>
    </p:spTree>
    <p:extLst>
      <p:ext uri="{BB962C8B-B14F-4D97-AF65-F5344CB8AC3E}">
        <p14:creationId xmlns:p14="http://schemas.microsoft.com/office/powerpoint/2010/main" val="8308342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b="1"/>
              <a:t>Object Characteristics </a:t>
            </a:r>
            <a:br>
              <a:rPr lang="en-US" sz="4000" b="1"/>
            </a:br>
            <a:r>
              <a:rPr lang="en-US" sz="3200" b="1"/>
              <a:t>Methods</a:t>
            </a:r>
          </a:p>
        </p:txBody>
      </p:sp>
      <p:sp>
        <p:nvSpPr>
          <p:cNvPr id="83971" name="Rectangle 3"/>
          <p:cNvSpPr>
            <a:spLocks noGrp="1" noChangeArrowheads="1"/>
          </p:cNvSpPr>
          <p:nvPr>
            <p:ph idx="1"/>
          </p:nvPr>
        </p:nvSpPr>
        <p:spPr>
          <a:xfrm>
            <a:off x="393700" y="2137409"/>
            <a:ext cx="8750300" cy="3988753"/>
          </a:xfrm>
        </p:spPr>
        <p:txBody>
          <a:bodyPr/>
          <a:lstStyle/>
          <a:p>
            <a:r>
              <a:rPr lang="en-US" b="1" dirty="0"/>
              <a:t>An object's abilities. </a:t>
            </a:r>
          </a:p>
          <a:p>
            <a:r>
              <a:rPr lang="en-US" b="1" dirty="0"/>
              <a:t>Within the program, using a method should only affect one particular object.</a:t>
            </a:r>
          </a:p>
        </p:txBody>
      </p:sp>
      <p:sp>
        <p:nvSpPr>
          <p:cNvPr id="4" name="Slide Number Placeholder 5"/>
          <p:cNvSpPr>
            <a:spLocks noGrp="1"/>
          </p:cNvSpPr>
          <p:nvPr>
            <p:ph type="sldNum" sz="quarter" idx="14"/>
          </p:nvPr>
        </p:nvSpPr>
        <p:spPr/>
        <p:txBody>
          <a:bodyPr/>
          <a:lstStyle/>
          <a:p>
            <a:fld id="{428338A5-CB7E-4F1F-98BF-9CC517206AB3}" type="slidenum">
              <a:rPr lang="en-US"/>
              <a:pPr/>
              <a:t>84</a:t>
            </a:fld>
            <a:endParaRPr lang="en-US"/>
          </a:p>
        </p:txBody>
      </p:sp>
    </p:spTree>
    <p:extLst>
      <p:ext uri="{BB962C8B-B14F-4D97-AF65-F5344CB8AC3E}">
        <p14:creationId xmlns:p14="http://schemas.microsoft.com/office/powerpoint/2010/main" val="36503282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a:t>Genericity</a:t>
            </a:r>
          </a:p>
        </p:txBody>
      </p:sp>
      <p:sp>
        <p:nvSpPr>
          <p:cNvPr id="63491" name="Rectangle 3"/>
          <p:cNvSpPr>
            <a:spLocks noGrp="1" noChangeArrowheads="1"/>
          </p:cNvSpPr>
          <p:nvPr>
            <p:ph idx="1"/>
          </p:nvPr>
        </p:nvSpPr>
        <p:spPr/>
        <p:txBody>
          <a:bodyPr/>
          <a:lstStyle/>
          <a:p>
            <a:r>
              <a:rPr lang="en-US" sz="2800" b="1" dirty="0"/>
              <a:t>The construction of a class so that one or more of the classes that it uses </a:t>
            </a:r>
            <a:r>
              <a:rPr lang="en-US" sz="2800" b="1" i="1" dirty="0">
                <a:solidFill>
                  <a:srgbClr val="FF0000"/>
                </a:solidFill>
              </a:rPr>
              <a:t>internally</a:t>
            </a:r>
            <a:r>
              <a:rPr lang="en-US" sz="2800" b="1" dirty="0">
                <a:solidFill>
                  <a:srgbClr val="FF0000"/>
                </a:solidFill>
              </a:rPr>
              <a:t> </a:t>
            </a:r>
            <a:r>
              <a:rPr lang="en-US" sz="2800" b="1" dirty="0"/>
              <a:t>is supplied only at run-time (when object is instantiated)</a:t>
            </a:r>
          </a:p>
        </p:txBody>
      </p:sp>
      <p:sp>
        <p:nvSpPr>
          <p:cNvPr id="4" name="Slide Number Placeholder 5"/>
          <p:cNvSpPr>
            <a:spLocks noGrp="1"/>
          </p:cNvSpPr>
          <p:nvPr>
            <p:ph type="sldNum" sz="quarter" idx="14"/>
          </p:nvPr>
        </p:nvSpPr>
        <p:spPr/>
        <p:txBody>
          <a:bodyPr/>
          <a:lstStyle/>
          <a:p>
            <a:fld id="{6C9E6927-C2AC-4470-B9F5-86D1B9BD3D80}" type="slidenum">
              <a:rPr lang="en-US"/>
              <a:pPr/>
              <a:t>85</a:t>
            </a:fld>
            <a:endParaRPr lang="en-US"/>
          </a:p>
        </p:txBody>
      </p:sp>
    </p:spTree>
    <p:extLst>
      <p:ext uri="{BB962C8B-B14F-4D97-AF65-F5344CB8AC3E}">
        <p14:creationId xmlns:p14="http://schemas.microsoft.com/office/powerpoint/2010/main" val="36938393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b="1"/>
              <a:t>Messaging</a:t>
            </a:r>
          </a:p>
        </p:txBody>
      </p:sp>
      <p:sp>
        <p:nvSpPr>
          <p:cNvPr id="69635" name="Rectangle 3"/>
          <p:cNvSpPr>
            <a:spLocks noGrp="1" noChangeArrowheads="1"/>
          </p:cNvSpPr>
          <p:nvPr>
            <p:ph idx="1"/>
          </p:nvPr>
        </p:nvSpPr>
        <p:spPr/>
        <p:txBody>
          <a:bodyPr/>
          <a:lstStyle/>
          <a:p>
            <a:r>
              <a:rPr lang="en-US" b="1"/>
              <a:t>The process by which an object sends data to another object or asks the other object to invoke a method.</a:t>
            </a:r>
          </a:p>
          <a:p>
            <a:pPr lvl="1"/>
            <a:r>
              <a:rPr lang="en-US" b="1"/>
              <a:t>Informative – Update. Forward, Push</a:t>
            </a:r>
          </a:p>
          <a:p>
            <a:pPr lvl="1"/>
            <a:r>
              <a:rPr lang="en-US" b="1"/>
              <a:t>Interrogative – read, backward, Pull</a:t>
            </a:r>
          </a:p>
          <a:p>
            <a:pPr lvl="1"/>
            <a:r>
              <a:rPr lang="en-US" b="1"/>
              <a:t>Imperative – force, action </a:t>
            </a:r>
          </a:p>
        </p:txBody>
      </p:sp>
      <p:sp>
        <p:nvSpPr>
          <p:cNvPr id="4" name="Slide Number Placeholder 5"/>
          <p:cNvSpPr>
            <a:spLocks noGrp="1"/>
          </p:cNvSpPr>
          <p:nvPr>
            <p:ph type="sldNum" sz="quarter" idx="14"/>
          </p:nvPr>
        </p:nvSpPr>
        <p:spPr/>
        <p:txBody>
          <a:bodyPr/>
          <a:lstStyle/>
          <a:p>
            <a:fld id="{36EAC01E-39AE-4933-AE19-EC733D1AA2CA}" type="slidenum">
              <a:rPr lang="en-US"/>
              <a:pPr/>
              <a:t>86</a:t>
            </a:fld>
            <a:endParaRPr lang="en-US"/>
          </a:p>
        </p:txBody>
      </p:sp>
    </p:spTree>
    <p:extLst>
      <p:ext uri="{BB962C8B-B14F-4D97-AF65-F5344CB8AC3E}">
        <p14:creationId xmlns:p14="http://schemas.microsoft.com/office/powerpoint/2010/main" val="25678956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a:t>Metadata</a:t>
            </a:r>
          </a:p>
        </p:txBody>
      </p:sp>
      <p:sp>
        <p:nvSpPr>
          <p:cNvPr id="70659" name="Rectangle 3"/>
          <p:cNvSpPr>
            <a:spLocks noGrp="1" noChangeArrowheads="1"/>
          </p:cNvSpPr>
          <p:nvPr>
            <p:ph idx="1"/>
          </p:nvPr>
        </p:nvSpPr>
        <p:spPr/>
        <p:txBody>
          <a:bodyPr/>
          <a:lstStyle/>
          <a:p>
            <a:pPr>
              <a:lnSpc>
                <a:spcPct val="90000"/>
              </a:lnSpc>
            </a:pPr>
            <a:r>
              <a:rPr lang="en-US" sz="2400" b="1"/>
              <a:t>Metadata are data on data. </a:t>
            </a:r>
          </a:p>
          <a:p>
            <a:pPr>
              <a:lnSpc>
                <a:spcPct val="90000"/>
              </a:lnSpc>
            </a:pPr>
            <a:r>
              <a:rPr lang="en-US" sz="2400" b="1"/>
              <a:t>Metadata is information about data.</a:t>
            </a:r>
          </a:p>
          <a:p>
            <a:pPr>
              <a:lnSpc>
                <a:spcPct val="90000"/>
              </a:lnSpc>
            </a:pPr>
            <a:r>
              <a:rPr lang="en-US" sz="2400" b="1"/>
              <a:t>Metadata is information about information.</a:t>
            </a:r>
          </a:p>
          <a:p>
            <a:pPr>
              <a:lnSpc>
                <a:spcPct val="90000"/>
              </a:lnSpc>
            </a:pPr>
            <a:r>
              <a:rPr lang="en-US" sz="2400" b="1"/>
              <a:t>Structured, encoded data that describe characteristics of information-bearing entities to aid in the identification, discovery, assessment, and management of the described entities.</a:t>
            </a:r>
          </a:p>
          <a:p>
            <a:pPr>
              <a:lnSpc>
                <a:spcPct val="90000"/>
              </a:lnSpc>
            </a:pPr>
            <a:r>
              <a:rPr lang="en-US" sz="2400" b="1"/>
              <a:t>Metadata is a set of optional structured descriptions that are publicly available to explicitly assist in locating objects.</a:t>
            </a:r>
          </a:p>
          <a:p>
            <a:pPr>
              <a:lnSpc>
                <a:spcPct val="90000"/>
              </a:lnSpc>
            </a:pPr>
            <a:endParaRPr lang="en-US" sz="2400" b="1"/>
          </a:p>
        </p:txBody>
      </p:sp>
      <p:sp>
        <p:nvSpPr>
          <p:cNvPr id="4" name="Slide Number Placeholder 5"/>
          <p:cNvSpPr>
            <a:spLocks noGrp="1"/>
          </p:cNvSpPr>
          <p:nvPr>
            <p:ph type="sldNum" sz="quarter" idx="14"/>
          </p:nvPr>
        </p:nvSpPr>
        <p:spPr/>
        <p:txBody>
          <a:bodyPr/>
          <a:lstStyle/>
          <a:p>
            <a:fld id="{06B96F99-670E-4C57-BDB0-E920F6D073B7}" type="slidenum">
              <a:rPr lang="en-US"/>
              <a:pPr/>
              <a:t>87</a:t>
            </a:fld>
            <a:endParaRPr lang="en-US"/>
          </a:p>
        </p:txBody>
      </p:sp>
    </p:spTree>
    <p:extLst>
      <p:ext uri="{BB962C8B-B14F-4D97-AF65-F5344CB8AC3E}">
        <p14:creationId xmlns:p14="http://schemas.microsoft.com/office/powerpoint/2010/main" val="37360243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b="1"/>
              <a:t>Metadata</a:t>
            </a:r>
          </a:p>
        </p:txBody>
      </p:sp>
      <p:sp>
        <p:nvSpPr>
          <p:cNvPr id="104451" name="Rectangle 3"/>
          <p:cNvSpPr>
            <a:spLocks noGrp="1" noChangeArrowheads="1"/>
          </p:cNvSpPr>
          <p:nvPr>
            <p:ph idx="1"/>
          </p:nvPr>
        </p:nvSpPr>
        <p:spPr/>
        <p:txBody>
          <a:bodyPr/>
          <a:lstStyle/>
          <a:p>
            <a:pPr>
              <a:lnSpc>
                <a:spcPct val="80000"/>
              </a:lnSpc>
            </a:pPr>
            <a:r>
              <a:rPr lang="en-US" sz="2000" b="1" dirty="0"/>
              <a:t>Content </a:t>
            </a:r>
            <a:r>
              <a:rPr lang="en-US" sz="2000" dirty="0"/>
              <a:t>- Metadata can either describe the </a:t>
            </a:r>
            <a:r>
              <a:rPr lang="en-US" sz="2000" i="1" dirty="0">
                <a:solidFill>
                  <a:srgbClr val="FF0000"/>
                </a:solidFill>
              </a:rPr>
              <a:t>resource</a:t>
            </a:r>
            <a:r>
              <a:rPr lang="en-US" sz="2000" dirty="0">
                <a:solidFill>
                  <a:srgbClr val="FF0000"/>
                </a:solidFill>
              </a:rPr>
              <a:t> </a:t>
            </a:r>
            <a:r>
              <a:rPr lang="en-US" sz="2000" dirty="0"/>
              <a:t>itself, e. g. name and size of a file, or the </a:t>
            </a:r>
            <a:r>
              <a:rPr lang="en-US" sz="2000" i="1" dirty="0">
                <a:solidFill>
                  <a:srgbClr val="FF0000"/>
                </a:solidFill>
              </a:rPr>
              <a:t>content</a:t>
            </a:r>
            <a:r>
              <a:rPr lang="en-US" sz="2000" dirty="0">
                <a:solidFill>
                  <a:srgbClr val="FF0000"/>
                </a:solidFill>
              </a:rPr>
              <a:t> </a:t>
            </a:r>
            <a:r>
              <a:rPr lang="en-US" sz="2000" dirty="0"/>
              <a:t>of the resource, e. g. "The video shows a boy playing football. </a:t>
            </a:r>
          </a:p>
          <a:p>
            <a:pPr>
              <a:lnSpc>
                <a:spcPct val="80000"/>
              </a:lnSpc>
              <a:buFont typeface="Wingdings" pitchFamily="2" charset="2"/>
              <a:buNone/>
            </a:pPr>
            <a:endParaRPr lang="en-US" sz="2000" dirty="0"/>
          </a:p>
          <a:p>
            <a:pPr>
              <a:lnSpc>
                <a:spcPct val="80000"/>
              </a:lnSpc>
            </a:pPr>
            <a:r>
              <a:rPr lang="en-US" sz="2000" b="1" dirty="0"/>
              <a:t>Mutability - </a:t>
            </a:r>
            <a:r>
              <a:rPr lang="en-US" sz="2000" dirty="0"/>
              <a:t>With respect to the whole resource, metadata can be either </a:t>
            </a:r>
            <a:r>
              <a:rPr lang="en-US" sz="2000" i="1" dirty="0">
                <a:solidFill>
                  <a:srgbClr val="FF0000"/>
                </a:solidFill>
              </a:rPr>
              <a:t>immutable</a:t>
            </a:r>
            <a:r>
              <a:rPr lang="en-US" sz="2000" dirty="0"/>
              <a:t>, e. g. the title of a file does not change, no matter what part of the file is being considered, or </a:t>
            </a:r>
            <a:r>
              <a:rPr lang="en-US" sz="2000" i="1" dirty="0">
                <a:solidFill>
                  <a:srgbClr val="FF0000"/>
                </a:solidFill>
              </a:rPr>
              <a:t>mutable</a:t>
            </a:r>
            <a:r>
              <a:rPr lang="en-US" sz="2000" dirty="0"/>
              <a:t>, e. g. the scene descriptions of a video vary. </a:t>
            </a:r>
          </a:p>
          <a:p>
            <a:pPr>
              <a:lnSpc>
                <a:spcPct val="80000"/>
              </a:lnSpc>
              <a:buFont typeface="Wingdings" pitchFamily="2" charset="2"/>
              <a:buNone/>
            </a:pPr>
            <a:endParaRPr lang="en-US" sz="2000" dirty="0"/>
          </a:p>
          <a:p>
            <a:pPr>
              <a:lnSpc>
                <a:spcPct val="80000"/>
              </a:lnSpc>
            </a:pPr>
            <a:r>
              <a:rPr lang="en-US" sz="2000" b="1" dirty="0"/>
              <a:t>Logical Function - </a:t>
            </a:r>
            <a:r>
              <a:rPr lang="en-US" sz="2000" dirty="0"/>
              <a:t>There are three layers of logical function lying on top of each other: the bottom is the </a:t>
            </a:r>
            <a:r>
              <a:rPr lang="en-US" sz="2000" i="1" dirty="0" err="1">
                <a:solidFill>
                  <a:srgbClr val="FF0000"/>
                </a:solidFill>
              </a:rPr>
              <a:t>subsymbolic</a:t>
            </a:r>
            <a:r>
              <a:rPr lang="en-US" sz="2000" dirty="0">
                <a:solidFill>
                  <a:srgbClr val="FF0000"/>
                </a:solidFill>
              </a:rPr>
              <a:t> </a:t>
            </a:r>
            <a:r>
              <a:rPr lang="en-US" sz="2000" dirty="0"/>
              <a:t>layer that contains the raw data themselves, on the </a:t>
            </a:r>
            <a:r>
              <a:rPr lang="en-US" sz="2000" i="1" dirty="0">
                <a:solidFill>
                  <a:srgbClr val="FF0000"/>
                </a:solidFill>
              </a:rPr>
              <a:t>symbolic</a:t>
            </a:r>
            <a:r>
              <a:rPr lang="en-US" sz="2000" dirty="0">
                <a:solidFill>
                  <a:srgbClr val="FF0000"/>
                </a:solidFill>
              </a:rPr>
              <a:t> </a:t>
            </a:r>
            <a:r>
              <a:rPr lang="en-US" sz="2000" dirty="0"/>
              <a:t>layer are metadata describing the content of the raw data and the topmost </a:t>
            </a:r>
            <a:r>
              <a:rPr lang="en-US" sz="2000" i="1" dirty="0"/>
              <a:t>logical</a:t>
            </a:r>
            <a:r>
              <a:rPr lang="en-US" sz="2000" dirty="0"/>
              <a:t> layer contains metadata that allow logical reasoning using the symbolic layer. </a:t>
            </a:r>
          </a:p>
        </p:txBody>
      </p:sp>
      <p:sp>
        <p:nvSpPr>
          <p:cNvPr id="4" name="Slide Number Placeholder 5"/>
          <p:cNvSpPr>
            <a:spLocks noGrp="1"/>
          </p:cNvSpPr>
          <p:nvPr>
            <p:ph type="sldNum" sz="quarter" idx="14"/>
          </p:nvPr>
        </p:nvSpPr>
        <p:spPr/>
        <p:txBody>
          <a:bodyPr/>
          <a:lstStyle/>
          <a:p>
            <a:fld id="{45A7F421-D244-41A4-A1A0-74CBCC105182}" type="slidenum">
              <a:rPr lang="en-US"/>
              <a:pPr/>
              <a:t>88</a:t>
            </a:fld>
            <a:endParaRPr lang="en-US"/>
          </a:p>
        </p:txBody>
      </p:sp>
    </p:spTree>
    <p:extLst>
      <p:ext uri="{BB962C8B-B14F-4D97-AF65-F5344CB8AC3E}">
        <p14:creationId xmlns:p14="http://schemas.microsoft.com/office/powerpoint/2010/main" val="21749429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b="1"/>
              <a:t>Metadata Lifecycle</a:t>
            </a:r>
          </a:p>
        </p:txBody>
      </p:sp>
      <p:sp>
        <p:nvSpPr>
          <p:cNvPr id="105475" name="Rectangle 3"/>
          <p:cNvSpPr>
            <a:spLocks noGrp="1" noChangeArrowheads="1"/>
          </p:cNvSpPr>
          <p:nvPr>
            <p:ph idx="1"/>
          </p:nvPr>
        </p:nvSpPr>
        <p:spPr/>
        <p:txBody>
          <a:bodyPr/>
          <a:lstStyle/>
          <a:p>
            <a:pPr>
              <a:lnSpc>
                <a:spcPct val="80000"/>
              </a:lnSpc>
            </a:pPr>
            <a:r>
              <a:rPr lang="en-US" b="1"/>
              <a:t>Creation - Resources  need to create.</a:t>
            </a:r>
            <a:br>
              <a:rPr lang="en-US" b="1"/>
            </a:br>
            <a:r>
              <a:rPr lang="en-US" b="1"/>
              <a:t> </a:t>
            </a:r>
          </a:p>
          <a:p>
            <a:pPr>
              <a:lnSpc>
                <a:spcPct val="80000"/>
              </a:lnSpc>
            </a:pPr>
            <a:r>
              <a:rPr lang="en-US" b="1"/>
              <a:t>Manipulation - Must adapt if their resources change. </a:t>
            </a:r>
            <a:br>
              <a:rPr lang="en-US" b="1"/>
            </a:br>
            <a:endParaRPr lang="en-US" b="1"/>
          </a:p>
          <a:p>
            <a:pPr>
              <a:lnSpc>
                <a:spcPct val="80000"/>
              </a:lnSpc>
            </a:pPr>
            <a:r>
              <a:rPr lang="en-US" b="1"/>
              <a:t>Destruction - Can be useful to keep even after their resource has been destroyed. </a:t>
            </a:r>
          </a:p>
        </p:txBody>
      </p:sp>
      <p:sp>
        <p:nvSpPr>
          <p:cNvPr id="4" name="Slide Number Placeholder 5"/>
          <p:cNvSpPr>
            <a:spLocks noGrp="1"/>
          </p:cNvSpPr>
          <p:nvPr>
            <p:ph type="sldNum" sz="quarter" idx="14"/>
          </p:nvPr>
        </p:nvSpPr>
        <p:spPr/>
        <p:txBody>
          <a:bodyPr/>
          <a:lstStyle/>
          <a:p>
            <a:fld id="{4F3FA3AB-9A48-43A0-990C-63AAFC03E66A}" type="slidenum">
              <a:rPr lang="en-US"/>
              <a:pPr/>
              <a:t>89</a:t>
            </a:fld>
            <a:endParaRPr lang="en-US"/>
          </a:p>
        </p:txBody>
      </p:sp>
    </p:spTree>
    <p:extLst>
      <p:ext uri="{BB962C8B-B14F-4D97-AF65-F5344CB8AC3E}">
        <p14:creationId xmlns:p14="http://schemas.microsoft.com/office/powerpoint/2010/main" val="113407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b="1"/>
              <a:t>Modules, Subroutines, Procedures, Functions, or Methods</a:t>
            </a:r>
          </a:p>
        </p:txBody>
      </p:sp>
      <p:sp>
        <p:nvSpPr>
          <p:cNvPr id="6147" name="Rectangle 3"/>
          <p:cNvSpPr>
            <a:spLocks noGrp="1" noChangeArrowheads="1"/>
          </p:cNvSpPr>
          <p:nvPr>
            <p:ph idx="1"/>
          </p:nvPr>
        </p:nvSpPr>
        <p:spPr>
          <a:xfrm>
            <a:off x="393700" y="2114549"/>
            <a:ext cx="8750300" cy="4011613"/>
          </a:xfrm>
        </p:spPr>
        <p:txBody>
          <a:bodyPr/>
          <a:lstStyle/>
          <a:p>
            <a:pPr>
              <a:spcBef>
                <a:spcPct val="70000"/>
              </a:spcBef>
            </a:pPr>
            <a:r>
              <a:rPr lang="en-US" sz="2400" b="1" dirty="0"/>
              <a:t>Programmers seldom write programs as one long series of steps</a:t>
            </a:r>
          </a:p>
          <a:p>
            <a:pPr>
              <a:spcBef>
                <a:spcPct val="70000"/>
              </a:spcBef>
            </a:pPr>
            <a:r>
              <a:rPr lang="en-US" sz="2400" b="1" dirty="0"/>
              <a:t>Instead, they break the programming problem down into reasonable units, and tackle one small task at a time</a:t>
            </a:r>
          </a:p>
          <a:p>
            <a:pPr>
              <a:spcBef>
                <a:spcPct val="70000"/>
              </a:spcBef>
            </a:pPr>
            <a:r>
              <a:rPr lang="en-US" sz="2400" b="1" dirty="0"/>
              <a:t>These reasonable units are called </a:t>
            </a:r>
            <a:r>
              <a:rPr lang="en-US" sz="2400" b="1" u="sng" dirty="0"/>
              <a:t>modules</a:t>
            </a:r>
          </a:p>
          <a:p>
            <a:pPr>
              <a:spcBef>
                <a:spcPct val="70000"/>
              </a:spcBef>
            </a:pPr>
            <a:r>
              <a:rPr lang="en-US" sz="2400" b="1" dirty="0"/>
              <a:t>Programmers also refer to them as </a:t>
            </a:r>
            <a:r>
              <a:rPr lang="en-US" sz="2400" b="1" u="sng" dirty="0"/>
              <a:t>subroutines, procedures, functions, or methods</a:t>
            </a:r>
          </a:p>
        </p:txBody>
      </p:sp>
      <p:sp>
        <p:nvSpPr>
          <p:cNvPr id="5" name="Slide Number Placeholder 5"/>
          <p:cNvSpPr>
            <a:spLocks noGrp="1"/>
          </p:cNvSpPr>
          <p:nvPr>
            <p:ph type="sldNum" sz="quarter" idx="14"/>
          </p:nvPr>
        </p:nvSpPr>
        <p:spPr/>
        <p:txBody>
          <a:bodyPr/>
          <a:lstStyle/>
          <a:p>
            <a:fld id="{3261BE46-3DD1-4957-8841-7BF2C96686B7}" type="slidenum">
              <a:rPr lang="en-US"/>
              <a:pPr/>
              <a:t>9</a:t>
            </a:fld>
            <a:endParaRPr lang="en-US"/>
          </a:p>
        </p:txBody>
      </p:sp>
    </p:spTree>
    <p:extLst>
      <p:ext uri="{BB962C8B-B14F-4D97-AF65-F5344CB8AC3E}">
        <p14:creationId xmlns:p14="http://schemas.microsoft.com/office/powerpoint/2010/main" val="1964242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Object-Oriented Programming </a:t>
            </a:r>
            <a:r>
              <a:rPr lang="en-US" sz="3200" dirty="0" smtClean="0"/>
              <a:t>Languages</a:t>
            </a:r>
            <a:endParaRPr lang="en-US" sz="3200" dirty="0"/>
          </a:p>
        </p:txBody>
      </p:sp>
      <p:sp>
        <p:nvSpPr>
          <p:cNvPr id="3" name="Content Placeholder 2"/>
          <p:cNvSpPr>
            <a:spLocks noGrp="1"/>
          </p:cNvSpPr>
          <p:nvPr>
            <p:ph sz="half" idx="1"/>
          </p:nvPr>
        </p:nvSpPr>
        <p:spPr/>
        <p:txBody>
          <a:bodyPr/>
          <a:lstStyle/>
          <a:p>
            <a:r>
              <a:rPr lang="en-US" dirty="0" smtClean="0"/>
              <a:t>Hybrid</a:t>
            </a:r>
          </a:p>
          <a:p>
            <a:pPr lvl="1"/>
            <a:r>
              <a:rPr lang="en-US" dirty="0" smtClean="0"/>
              <a:t>BASIC</a:t>
            </a:r>
          </a:p>
          <a:p>
            <a:pPr lvl="1"/>
            <a:r>
              <a:rPr lang="en-US" dirty="0" smtClean="0"/>
              <a:t>C, C++</a:t>
            </a:r>
          </a:p>
          <a:p>
            <a:pPr lvl="1"/>
            <a:r>
              <a:rPr lang="en-US" dirty="0" smtClean="0"/>
              <a:t>Pascal</a:t>
            </a:r>
          </a:p>
          <a:p>
            <a:pPr lvl="1"/>
            <a:r>
              <a:rPr lang="en-US" dirty="0" smtClean="0"/>
              <a:t>Ada</a:t>
            </a:r>
          </a:p>
          <a:p>
            <a:pPr lvl="1"/>
            <a:r>
              <a:rPr lang="en-US" dirty="0" smtClean="0"/>
              <a:t>COBOL</a:t>
            </a:r>
            <a:endParaRPr lang="en-US" dirty="0"/>
          </a:p>
        </p:txBody>
      </p:sp>
      <p:sp>
        <p:nvSpPr>
          <p:cNvPr id="7" name="Content Placeholder 6"/>
          <p:cNvSpPr>
            <a:spLocks noGrp="1"/>
          </p:cNvSpPr>
          <p:nvPr>
            <p:ph sz="half" idx="2"/>
          </p:nvPr>
        </p:nvSpPr>
        <p:spPr/>
        <p:txBody>
          <a:bodyPr/>
          <a:lstStyle/>
          <a:p>
            <a:r>
              <a:rPr lang="en-US" dirty="0" smtClean="0"/>
              <a:t>Pure</a:t>
            </a:r>
          </a:p>
          <a:p>
            <a:pPr lvl="1"/>
            <a:r>
              <a:rPr lang="en-US" dirty="0"/>
              <a:t>Eiffel </a:t>
            </a:r>
            <a:endParaRPr lang="en-US" dirty="0" smtClean="0"/>
          </a:p>
          <a:p>
            <a:pPr lvl="1"/>
            <a:r>
              <a:rPr lang="en-US" dirty="0" smtClean="0"/>
              <a:t>C#</a:t>
            </a:r>
          </a:p>
          <a:p>
            <a:pPr lvl="1"/>
            <a:r>
              <a:rPr lang="en-US" dirty="0" smtClean="0"/>
              <a:t>Java</a:t>
            </a:r>
          </a:p>
          <a:p>
            <a:pPr lvl="1"/>
            <a:r>
              <a:rPr lang="en-US" dirty="0" smtClean="0"/>
              <a:t>Perl</a:t>
            </a:r>
          </a:p>
          <a:p>
            <a:pPr lvl="1"/>
            <a:r>
              <a:rPr lang="en-US" dirty="0" smtClean="0"/>
              <a:t>Python</a:t>
            </a:r>
          </a:p>
          <a:p>
            <a:pPr lvl="1"/>
            <a:r>
              <a:rPr lang="en-US" dirty="0" smtClean="0"/>
              <a:t>Smalltalk</a:t>
            </a:r>
          </a:p>
          <a:p>
            <a:pPr lvl="1"/>
            <a:endParaRPr lang="en-US" dirty="0"/>
          </a:p>
        </p:txBody>
      </p:sp>
      <p:sp>
        <p:nvSpPr>
          <p:cNvPr id="4" name="Date Placeholder 3"/>
          <p:cNvSpPr>
            <a:spLocks noGrp="1"/>
          </p:cNvSpPr>
          <p:nvPr>
            <p:ph type="dt" sz="half" idx="10"/>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1"/>
          </p:nvPr>
        </p:nvSpPr>
        <p:spPr/>
        <p:txBody>
          <a:bodyPr/>
          <a:lstStyle/>
          <a:p>
            <a:pPr>
              <a:defRPr/>
            </a:pPr>
            <a:fld id="{BDC207AC-44E2-4E0C-A861-3776DCCCA189}" type="slidenum">
              <a:rPr lang="en-US" smtClean="0"/>
              <a:pPr>
                <a:defRPr/>
              </a:pPr>
              <a:t>90</a:t>
            </a:fld>
            <a:endParaRPr lang="en-US"/>
          </a:p>
        </p:txBody>
      </p:sp>
      <p:sp>
        <p:nvSpPr>
          <p:cNvPr id="6" name="Footer Placeholder 5"/>
          <p:cNvSpPr>
            <a:spLocks noGrp="1"/>
          </p:cNvSpPr>
          <p:nvPr>
            <p:ph type="ftr" sz="quarter" idx="12"/>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8959602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9 Documenting Your </a:t>
            </a:r>
            <a:r>
              <a:rPr lang="en-US" dirty="0" smtClean="0"/>
              <a:t>Program</a:t>
            </a:r>
            <a:endParaRPr lang="en-US" dirty="0"/>
          </a:p>
        </p:txBody>
      </p:sp>
      <p:sp>
        <p:nvSpPr>
          <p:cNvPr id="3" name="Content Placeholder 2"/>
          <p:cNvSpPr>
            <a:spLocks noGrp="1"/>
          </p:cNvSpPr>
          <p:nvPr>
            <p:ph idx="1"/>
          </p:nvPr>
        </p:nvSpPr>
        <p:spPr/>
        <p:txBody>
          <a:bodyPr/>
          <a:lstStyle/>
          <a:p>
            <a:r>
              <a:rPr lang="en-US" dirty="0" smtClean="0"/>
              <a:t>Adding Comments</a:t>
            </a:r>
          </a:p>
          <a:p>
            <a:r>
              <a:rPr lang="en-US" dirty="0" smtClean="0"/>
              <a:t>Software Documentation</a:t>
            </a:r>
          </a:p>
          <a:p>
            <a:r>
              <a:rPr lang="en-US" dirty="0" smtClean="0"/>
              <a:t>Documentation Tools</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91</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24293655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t>
            </a:r>
            <a:r>
              <a:rPr lang="en-US" dirty="0" smtClean="0"/>
              <a:t>Comments</a:t>
            </a:r>
            <a:endParaRPr lang="en-US" dirty="0"/>
          </a:p>
        </p:txBody>
      </p:sp>
      <p:sp>
        <p:nvSpPr>
          <p:cNvPr id="3" name="Content Placeholder 2"/>
          <p:cNvSpPr>
            <a:spLocks noGrp="1"/>
          </p:cNvSpPr>
          <p:nvPr>
            <p:ph idx="1"/>
          </p:nvPr>
        </p:nvSpPr>
        <p:spPr/>
        <p:txBody>
          <a:bodyPr/>
          <a:lstStyle/>
          <a:p>
            <a:r>
              <a:rPr lang="en-US" dirty="0"/>
              <a:t>Line Comments</a:t>
            </a:r>
          </a:p>
          <a:p>
            <a:r>
              <a:rPr lang="en-US" dirty="0"/>
              <a:t>Block Comments</a:t>
            </a:r>
          </a:p>
          <a:p>
            <a:r>
              <a:rPr lang="en-US" dirty="0" smtClean="0"/>
              <a:t>Describing Code and Algorithms</a:t>
            </a:r>
          </a:p>
          <a:p>
            <a:pPr marL="0" indent="0">
              <a:buNone/>
            </a:pP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92</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19671597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t>
            </a:r>
            <a:r>
              <a:rPr lang="en-US" dirty="0" smtClean="0"/>
              <a:t>Documentation</a:t>
            </a:r>
            <a:endParaRPr lang="en-US" dirty="0"/>
          </a:p>
        </p:txBody>
      </p:sp>
      <p:sp>
        <p:nvSpPr>
          <p:cNvPr id="3" name="Content Placeholder 2"/>
          <p:cNvSpPr>
            <a:spLocks noGrp="1"/>
          </p:cNvSpPr>
          <p:nvPr>
            <p:ph idx="1"/>
          </p:nvPr>
        </p:nvSpPr>
        <p:spPr/>
        <p:txBody>
          <a:bodyPr/>
          <a:lstStyle/>
          <a:p>
            <a:r>
              <a:rPr lang="en-US" dirty="0" smtClean="0"/>
              <a:t>Design Specifications</a:t>
            </a:r>
          </a:p>
          <a:p>
            <a:r>
              <a:rPr lang="en-US" dirty="0" smtClean="0"/>
              <a:t>Technical Designs</a:t>
            </a:r>
          </a:p>
          <a:p>
            <a:r>
              <a:rPr lang="en-US" dirty="0" smtClean="0"/>
              <a:t>User Manuals</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93</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30358042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Tools</a:t>
            </a:r>
            <a:endParaRPr lang="en-US" dirty="0"/>
          </a:p>
        </p:txBody>
      </p:sp>
      <p:sp>
        <p:nvSpPr>
          <p:cNvPr id="3" name="Content Placeholder 2"/>
          <p:cNvSpPr>
            <a:spLocks noGrp="1"/>
          </p:cNvSpPr>
          <p:nvPr>
            <p:ph idx="1"/>
          </p:nvPr>
        </p:nvSpPr>
        <p:spPr/>
        <p:txBody>
          <a:bodyPr/>
          <a:lstStyle/>
          <a:p>
            <a:r>
              <a:rPr lang="en-US" dirty="0" smtClean="0"/>
              <a:t>Agile Documentation</a:t>
            </a:r>
          </a:p>
          <a:p>
            <a:r>
              <a:rPr lang="en-US" dirty="0" smtClean="0"/>
              <a:t>Automated Documentation</a:t>
            </a:r>
          </a:p>
          <a:p>
            <a:r>
              <a:rPr lang="en-US" dirty="0" smtClean="0"/>
              <a:t>Help Files</a:t>
            </a:r>
            <a:endParaRPr lang="en-US" dirty="0"/>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94</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Tree>
    <p:extLst>
      <p:ext uri="{BB962C8B-B14F-4D97-AF65-F5344CB8AC3E}">
        <p14:creationId xmlns:p14="http://schemas.microsoft.com/office/powerpoint/2010/main" val="33946770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Review</a:t>
            </a:r>
            <a:endParaRPr lang="en-US" dirty="0"/>
          </a:p>
        </p:txBody>
      </p:sp>
      <p:sp>
        <p:nvSpPr>
          <p:cNvPr id="3" name="Content Placeholder 2"/>
          <p:cNvSpPr>
            <a:spLocks noGrp="1"/>
          </p:cNvSpPr>
          <p:nvPr>
            <p:ph idx="1"/>
          </p:nvPr>
        </p:nvSpPr>
        <p:spPr/>
        <p:txBody>
          <a:bodyPr/>
          <a:lstStyle/>
          <a:p>
            <a:r>
              <a:rPr lang="en-US" sz="2400" dirty="0">
                <a:ea typeface="ＭＳ Ｐゴシック" pitchFamily="34" charset="-128"/>
              </a:rPr>
              <a:t>Part II -  Programming Basics </a:t>
            </a:r>
          </a:p>
          <a:p>
            <a:pPr lvl="1"/>
            <a:r>
              <a:rPr lang="en-US" sz="1800" dirty="0">
                <a:ea typeface="ＭＳ Ｐゴシック" pitchFamily="34" charset="-128"/>
              </a:rPr>
              <a:t>Part II - Chapter 1 How Programs Work</a:t>
            </a:r>
          </a:p>
          <a:p>
            <a:pPr lvl="1"/>
            <a:r>
              <a:rPr lang="en-US" sz="1800" dirty="0">
                <a:ea typeface="ＭＳ Ｐゴシック" pitchFamily="34" charset="-128"/>
              </a:rPr>
              <a:t>Part II - Chapter 2 </a:t>
            </a:r>
            <a:r>
              <a:rPr lang="en-US" sz="1800" dirty="0"/>
              <a:t>Variables, Data Types, and Constants</a:t>
            </a:r>
          </a:p>
          <a:p>
            <a:pPr lvl="1"/>
            <a:r>
              <a:rPr lang="en-US" sz="1800" dirty="0">
                <a:ea typeface="ＭＳ Ｐゴシック" pitchFamily="34" charset="-128"/>
              </a:rPr>
              <a:t>Part II - Chapter 3 </a:t>
            </a:r>
            <a:r>
              <a:rPr lang="en-US" sz="1800" dirty="0"/>
              <a:t>Manipulating Data</a:t>
            </a:r>
          </a:p>
          <a:p>
            <a:pPr lvl="1"/>
            <a:r>
              <a:rPr lang="en-US" sz="1800" dirty="0">
                <a:ea typeface="ＭＳ Ｐゴシック" pitchFamily="34" charset="-128"/>
              </a:rPr>
              <a:t>Part II - Chapter 4 </a:t>
            </a:r>
            <a:r>
              <a:rPr lang="en-US" sz="1800" dirty="0"/>
              <a:t>Making Decisions by Branching</a:t>
            </a:r>
          </a:p>
          <a:p>
            <a:pPr lvl="1"/>
            <a:r>
              <a:rPr lang="en-US" sz="1800" dirty="0">
                <a:ea typeface="ＭＳ Ｐゴシック" pitchFamily="34" charset="-128"/>
              </a:rPr>
              <a:t>Part II - Chapter 5 </a:t>
            </a:r>
            <a:r>
              <a:rPr lang="en-US" sz="1800" dirty="0"/>
              <a:t>Repeating Commands by Looping</a:t>
            </a:r>
          </a:p>
          <a:p>
            <a:pPr lvl="1"/>
            <a:r>
              <a:rPr lang="en-US" sz="1800" dirty="0">
                <a:ea typeface="ＭＳ Ｐゴシック" pitchFamily="34" charset="-128"/>
              </a:rPr>
              <a:t>Part II - Chapter 6 </a:t>
            </a:r>
            <a:r>
              <a:rPr lang="en-US" sz="1800" dirty="0"/>
              <a:t>Breaking a Large Program into Subprograms</a:t>
            </a:r>
          </a:p>
          <a:p>
            <a:pPr lvl="1"/>
            <a:r>
              <a:rPr lang="en-US" sz="1800" dirty="0">
                <a:ea typeface="ＭＳ Ｐゴシック" pitchFamily="34" charset="-128"/>
              </a:rPr>
              <a:t>Part II - Chapter 7 </a:t>
            </a:r>
            <a:r>
              <a:rPr lang="en-US" sz="1800" dirty="0"/>
              <a:t>Breaking a Large Program into Objects</a:t>
            </a:r>
          </a:p>
          <a:p>
            <a:pPr lvl="1"/>
            <a:r>
              <a:rPr lang="en-US" sz="1800" dirty="0" smtClean="0">
                <a:ea typeface="ＭＳ Ｐゴシック" pitchFamily="34" charset="-128"/>
              </a:rPr>
              <a:t>Part </a:t>
            </a:r>
            <a:r>
              <a:rPr lang="en-US" sz="1800" dirty="0">
                <a:ea typeface="ＭＳ Ｐゴシック" pitchFamily="34" charset="-128"/>
              </a:rPr>
              <a:t>II - Chapter 9 </a:t>
            </a:r>
            <a:r>
              <a:rPr lang="en-US" sz="1800" dirty="0"/>
              <a:t>Documenting Your Program</a:t>
            </a:r>
          </a:p>
        </p:txBody>
      </p:sp>
      <p:sp>
        <p:nvSpPr>
          <p:cNvPr id="4" name="Date Placeholder 3"/>
          <p:cNvSpPr>
            <a:spLocks noGrp="1"/>
          </p:cNvSpPr>
          <p:nvPr>
            <p:ph type="dt" sz="half" idx="12"/>
          </p:nvPr>
        </p:nvSpPr>
        <p:spPr/>
        <p:txBody>
          <a:bodyPr/>
          <a:lstStyle/>
          <a:p>
            <a:fld id="{65AA39DB-C444-4BE6-8EBB-C75CA46EF7C8}" type="datetime1">
              <a:rPr lang="en-US" smtClean="0"/>
              <a:t>8/18/2013</a:t>
            </a:fld>
            <a:endParaRPr lang="en-US"/>
          </a:p>
        </p:txBody>
      </p:sp>
      <p:sp>
        <p:nvSpPr>
          <p:cNvPr id="5" name="Slide Number Placeholder 4"/>
          <p:cNvSpPr>
            <a:spLocks noGrp="1"/>
          </p:cNvSpPr>
          <p:nvPr>
            <p:ph type="sldNum" sz="quarter" idx="14"/>
          </p:nvPr>
        </p:nvSpPr>
        <p:spPr/>
        <p:txBody>
          <a:bodyPr/>
          <a:lstStyle/>
          <a:p>
            <a:pPr>
              <a:defRPr/>
            </a:pPr>
            <a:fld id="{BDC207AC-44E2-4E0C-A861-3776DCCCA189}" type="slidenum">
              <a:rPr lang="en-US" smtClean="0"/>
              <a:pPr>
                <a:defRPr/>
              </a:pPr>
              <a:t>95</a:t>
            </a:fld>
            <a:endParaRPr lang="en-US"/>
          </a:p>
        </p:txBody>
      </p:sp>
      <p:sp>
        <p:nvSpPr>
          <p:cNvPr id="6" name="Footer Placeholder 5"/>
          <p:cNvSpPr>
            <a:spLocks noGrp="1"/>
          </p:cNvSpPr>
          <p:nvPr>
            <p:ph type="ftr" sz="quarter" idx="15"/>
          </p:nvPr>
        </p:nvSpPr>
        <p:spPr/>
        <p:txBody>
          <a:bodyPr/>
          <a:lstStyle/>
          <a:p>
            <a:r>
              <a:rPr lang="en-US" smtClean="0"/>
              <a:t>Copyright © Carl M. Burnett</a:t>
            </a:r>
            <a:endParaRPr lang="en-US" dirty="0"/>
          </a:p>
        </p:txBody>
      </p:sp>
      <p:sp>
        <p:nvSpPr>
          <p:cNvPr id="7" name="TextBox 6"/>
          <p:cNvSpPr txBox="1"/>
          <p:nvPr/>
        </p:nvSpPr>
        <p:spPr>
          <a:xfrm>
            <a:off x="213756" y="5226962"/>
            <a:ext cx="8716489" cy="461665"/>
          </a:xfrm>
          <a:prstGeom prst="rect">
            <a:avLst/>
          </a:prstGeom>
          <a:noFill/>
        </p:spPr>
        <p:txBody>
          <a:bodyPr wrap="none" rtlCol="0">
            <a:spAutoFit/>
          </a:bodyPr>
          <a:lstStyle/>
          <a:p>
            <a:r>
              <a:rPr lang="en-US" sz="2400" b="1" i="1" dirty="0" smtClean="0">
                <a:effectLst>
                  <a:outerShdw blurRad="38100" dist="38100" dir="2700000" algn="tl">
                    <a:srgbClr val="000000">
                      <a:alpha val="43137"/>
                    </a:srgbClr>
                  </a:outerShdw>
                </a:effectLst>
              </a:rPr>
              <a:t>Next – Data Structures, Algorithms and Web Programming</a:t>
            </a:r>
            <a:endParaRPr lang="en-US"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0636007"/>
      </p:ext>
    </p:extLst>
  </p:cSld>
  <p:clrMapOvr>
    <a:masterClrMapping/>
  </p:clrMapOvr>
</p:sld>
</file>

<file path=ppt/theme/theme1.xml><?xml version="1.0" encoding="utf-8"?>
<a:theme xmlns:a="http://schemas.openxmlformats.org/drawingml/2006/main" name="MCC-ITI">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MCC-ITI</Template>
  <TotalTime>1821</TotalTime>
  <Words>4049</Words>
  <Application>Microsoft Office PowerPoint</Application>
  <PresentationFormat>On-screen Show (4:3)</PresentationFormat>
  <Paragraphs>953</Paragraphs>
  <Slides>95</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98" baseType="lpstr">
      <vt:lpstr>MCC-ITI</vt:lpstr>
      <vt:lpstr>Visio</vt:lpstr>
      <vt:lpstr>Microsoft Visio Drawing</vt:lpstr>
      <vt:lpstr>CMP 839: Programming Fundamentals</vt:lpstr>
      <vt:lpstr>Session Outline</vt:lpstr>
      <vt:lpstr>Chapter 1 - How Programs Work -  Programming Process</vt:lpstr>
      <vt:lpstr>Programming Process</vt:lpstr>
      <vt:lpstr>Programming Process</vt:lpstr>
      <vt:lpstr>Programming Process</vt:lpstr>
      <vt:lpstr>Programming Process</vt:lpstr>
      <vt:lpstr>Programming Process</vt:lpstr>
      <vt:lpstr>Modules, Subroutines, Procedures, Functions, or Methods</vt:lpstr>
      <vt:lpstr>Chapter 2 Variables, Data Types, and Constants</vt:lpstr>
      <vt:lpstr>Declaring Variables</vt:lpstr>
      <vt:lpstr>Declaring Variables</vt:lpstr>
      <vt:lpstr>Declaring Variables</vt:lpstr>
      <vt:lpstr>Understanding Data Types</vt:lpstr>
      <vt:lpstr>Understanding Data Types</vt:lpstr>
      <vt:lpstr>Understanding Data Types</vt:lpstr>
      <vt:lpstr>Chapter 3 Manipulating Data</vt:lpstr>
      <vt:lpstr>Assigning Values to Variables</vt:lpstr>
      <vt:lpstr>Math Operators</vt:lpstr>
      <vt:lpstr>Order of Precedence</vt:lpstr>
      <vt:lpstr>String Manipulation</vt:lpstr>
      <vt:lpstr>Comparison and Boolean Operators</vt:lpstr>
      <vt:lpstr>Boolean Expressions Make Comparisons</vt:lpstr>
      <vt:lpstr>Boolean Expressions Make Comparisons</vt:lpstr>
      <vt:lpstr>Boolean Expressions Make Comparisons</vt:lpstr>
      <vt:lpstr>Boolean Expressions Make Comparisons</vt:lpstr>
      <vt:lpstr>Using the Relational Comparison Operators </vt:lpstr>
      <vt:lpstr>Using the Relational Comparison Operators</vt:lpstr>
      <vt:lpstr>Using the Relational Comparison Operators</vt:lpstr>
      <vt:lpstr>Using the Relational Comparison Operators</vt:lpstr>
      <vt:lpstr>Using the Relational Comparison Operators</vt:lpstr>
      <vt:lpstr>Using the Relational Comparison Operators</vt:lpstr>
      <vt:lpstr>Relational Comparison Operators</vt:lpstr>
      <vt:lpstr>Boolean Operators</vt:lpstr>
      <vt:lpstr>Boolean Operator - NOT</vt:lpstr>
      <vt:lpstr>Boolean Operator - And</vt:lpstr>
      <vt:lpstr>Boolean Operator - Xor</vt:lpstr>
      <vt:lpstr>Boolean Operator - And</vt:lpstr>
      <vt:lpstr>Data Conversions </vt:lpstr>
      <vt:lpstr>Chapter 4 Making Decisions by Branching</vt:lpstr>
      <vt:lpstr>Three Basic Program Structures</vt:lpstr>
      <vt:lpstr>Three Special Structures </vt:lpstr>
      <vt:lpstr>IF-Then Statement</vt:lpstr>
      <vt:lpstr>IF-Then-Else Statement</vt:lpstr>
      <vt:lpstr>IF-Then-Elseif Statement</vt:lpstr>
      <vt:lpstr>Multiple Boolean Operators</vt:lpstr>
      <vt:lpstr>Case Structure</vt:lpstr>
      <vt:lpstr>Chapter 5 Repeating Commands by Looping</vt:lpstr>
      <vt:lpstr>Looping Sequence</vt:lpstr>
      <vt:lpstr>Using the for Statement</vt:lpstr>
      <vt:lpstr>Looping Fixed Number of Loops</vt:lpstr>
      <vt:lpstr>Looping in C</vt:lpstr>
      <vt:lpstr>Looping Zero or More with While</vt:lpstr>
      <vt:lpstr>Using a while Loop with a Loop Control Variable</vt:lpstr>
      <vt:lpstr>Using the do while and do until Loops</vt:lpstr>
      <vt:lpstr>Using the do while Loop</vt:lpstr>
      <vt:lpstr>Using the do until Loop</vt:lpstr>
      <vt:lpstr>Nesting Loops</vt:lpstr>
      <vt:lpstr>Avoiding Common Loop Mistakes</vt:lpstr>
      <vt:lpstr>Chapter 6 Breaking a Large Program into Subprograms</vt:lpstr>
      <vt:lpstr>Modularization Provides Abstraction</vt:lpstr>
      <vt:lpstr>Modularization Provides Abstraction</vt:lpstr>
      <vt:lpstr>Modularization Allows Multiple Program Work</vt:lpstr>
      <vt:lpstr>Modularization Allows Reuse</vt:lpstr>
      <vt:lpstr>Modularization Makes Easy  Structures</vt:lpstr>
      <vt:lpstr>Modularization Makes Easy  Structures</vt:lpstr>
      <vt:lpstr>Modularization Makes Easy  Structures</vt:lpstr>
      <vt:lpstr>Modularizing a Program</vt:lpstr>
      <vt:lpstr>Modularizing a Program</vt:lpstr>
      <vt:lpstr>Modularizing a Program</vt:lpstr>
      <vt:lpstr>Modules Calling Other Modules</vt:lpstr>
      <vt:lpstr>Modules Calling Other Modules</vt:lpstr>
      <vt:lpstr>Chapter 7 Breaking a Large Program into Objects</vt:lpstr>
      <vt:lpstr>Object Oriented Concepts</vt:lpstr>
      <vt:lpstr>Abstraction</vt:lpstr>
      <vt:lpstr>Encapsulation</vt:lpstr>
      <vt:lpstr>Encapsulation Implementation</vt:lpstr>
      <vt:lpstr>Inheritance</vt:lpstr>
      <vt:lpstr>Polymorphism</vt:lpstr>
      <vt:lpstr>Classes</vt:lpstr>
      <vt:lpstr>Object Characteristics </vt:lpstr>
      <vt:lpstr>Object Characteristics  State Retention</vt:lpstr>
      <vt:lpstr>Object Characteristics  Properties</vt:lpstr>
      <vt:lpstr>Object Characteristics  Methods</vt:lpstr>
      <vt:lpstr>Genericity</vt:lpstr>
      <vt:lpstr>Messaging</vt:lpstr>
      <vt:lpstr>Metadata</vt:lpstr>
      <vt:lpstr>Metadata</vt:lpstr>
      <vt:lpstr>Metadata Lifecycle</vt:lpstr>
      <vt:lpstr>Object-Oriented Programming Languages</vt:lpstr>
      <vt:lpstr>Chapter 9 Documenting Your Program</vt:lpstr>
      <vt:lpstr>Adding Comments</vt:lpstr>
      <vt:lpstr>Software Documentation</vt:lpstr>
      <vt:lpstr>Documentation Tools</vt:lpstr>
      <vt:lpstr>Session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M. Burnett</dc:creator>
  <cp:lastModifiedBy>Carl M. Burnett</cp:lastModifiedBy>
  <cp:revision>115</cp:revision>
  <cp:lastPrinted>2013-08-17T08:29:37Z</cp:lastPrinted>
  <dcterms:created xsi:type="dcterms:W3CDTF">2011-02-13T13:28:51Z</dcterms:created>
  <dcterms:modified xsi:type="dcterms:W3CDTF">2013-08-18T10:38:16Z</dcterms:modified>
</cp:coreProperties>
</file>